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2" r:id="rId5"/>
    <p:sldId id="293" r:id="rId6"/>
    <p:sldId id="295" r:id="rId7"/>
    <p:sldId id="296" r:id="rId8"/>
    <p:sldId id="317" r:id="rId9"/>
    <p:sldId id="297" r:id="rId10"/>
    <p:sldId id="332" r:id="rId11"/>
    <p:sldId id="318" r:id="rId12"/>
    <p:sldId id="324" r:id="rId13"/>
    <p:sldId id="328" r:id="rId14"/>
    <p:sldId id="288" r:id="rId15"/>
    <p:sldId id="33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31C6B-2B2C-D183-554E-2D140106C87A}" v="2" dt="2026-07-05T12:00:15.539"/>
    <p1510:client id="{52A17EFB-0A88-4FB5-CA2C-A4AC3B8AC366}" v="13" dt="2026-07-05T11:59:3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3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A Birch" userId="S::amanda.birch@woodgreenacademy.co.uk::8161a06a-857c-4a59-9bef-873d0dcc0d0e" providerId="AD" clId="Web-{48131C6B-2B2C-D183-554E-2D140106C87A}"/>
    <pc:docChg chg="modSld">
      <pc:chgData name="Miss A Birch" userId="S::amanda.birch@woodgreenacademy.co.uk::8161a06a-857c-4a59-9bef-873d0dcc0d0e" providerId="AD" clId="Web-{48131C6B-2B2C-D183-554E-2D140106C87A}" dt="2026-07-05T12:00:15.539" v="1" actId="1076"/>
      <pc:docMkLst>
        <pc:docMk/>
      </pc:docMkLst>
      <pc:sldChg chg="modSp">
        <pc:chgData name="Miss A Birch" userId="S::amanda.birch@woodgreenacademy.co.uk::8161a06a-857c-4a59-9bef-873d0dcc0d0e" providerId="AD" clId="Web-{48131C6B-2B2C-D183-554E-2D140106C87A}" dt="2026-07-05T12:00:15.539" v="1" actId="1076"/>
        <pc:sldMkLst>
          <pc:docMk/>
          <pc:sldMk cId="2444556185" sldId="329"/>
        </pc:sldMkLst>
        <pc:spChg chg="mod">
          <ac:chgData name="Miss A Birch" userId="S::amanda.birch@woodgreenacademy.co.uk::8161a06a-857c-4a59-9bef-873d0dcc0d0e" providerId="AD" clId="Web-{48131C6B-2B2C-D183-554E-2D140106C87A}" dt="2026-07-05T12:00:15.539" v="1" actId="1076"/>
          <ac:spMkLst>
            <pc:docMk/>
            <pc:sldMk cId="2444556185" sldId="329"/>
            <ac:spMk id="2" creationId="{640B986B-05AF-4EC0-A0AA-1C1304C16D8D}"/>
          </ac:spMkLst>
        </pc:spChg>
        <pc:spChg chg="mod">
          <ac:chgData name="Miss A Birch" userId="S::amanda.birch@woodgreenacademy.co.uk::8161a06a-857c-4a59-9bef-873d0dcc0d0e" providerId="AD" clId="Web-{48131C6B-2B2C-D183-554E-2D140106C87A}" dt="2026-07-05T12:00:13.836" v="0" actId="1076"/>
          <ac:spMkLst>
            <pc:docMk/>
            <pc:sldMk cId="2444556185" sldId="329"/>
            <ac:spMk id="15" creationId="{8C8AE8DC-A7BA-423F-9CAA-53D4940403AD}"/>
          </ac:spMkLst>
        </pc:spChg>
      </pc:sldChg>
    </pc:docChg>
  </pc:docChgLst>
  <pc:docChgLst>
    <pc:chgData name="Miss A Birch" userId="S::amanda.birch@woodgreenacademy.co.uk::8161a06a-857c-4a59-9bef-873d0dcc0d0e" providerId="AD" clId="Web-{52A17EFB-0A88-4FB5-CA2C-A4AC3B8AC366}"/>
    <pc:docChg chg="delSld modSld">
      <pc:chgData name="Miss A Birch" userId="S::amanda.birch@woodgreenacademy.co.uk::8161a06a-857c-4a59-9bef-873d0dcc0d0e" providerId="AD" clId="Web-{52A17EFB-0A88-4FB5-CA2C-A4AC3B8AC366}" dt="2026-07-05T11:59:37.256" v="12"/>
      <pc:docMkLst>
        <pc:docMk/>
      </pc:docMkLst>
      <pc:sldChg chg="modSp">
        <pc:chgData name="Miss A Birch" userId="S::amanda.birch@woodgreenacademy.co.uk::8161a06a-857c-4a59-9bef-873d0dcc0d0e" providerId="AD" clId="Web-{52A17EFB-0A88-4FB5-CA2C-A4AC3B8AC366}" dt="2026-07-05T11:59:26.381" v="11" actId="20577"/>
        <pc:sldMkLst>
          <pc:docMk/>
          <pc:sldMk cId="2456123875" sldId="322"/>
        </pc:sldMkLst>
        <pc:spChg chg="mod">
          <ac:chgData name="Miss A Birch" userId="S::amanda.birch@woodgreenacademy.co.uk::8161a06a-857c-4a59-9bef-873d0dcc0d0e" providerId="AD" clId="Web-{52A17EFB-0A88-4FB5-CA2C-A4AC3B8AC366}" dt="2026-07-05T11:59:26.381" v="11" actId="20577"/>
          <ac:spMkLst>
            <pc:docMk/>
            <pc:sldMk cId="2456123875" sldId="322"/>
            <ac:spMk id="3" creationId="{00000000-0000-0000-0000-000000000000}"/>
          </ac:spMkLst>
        </pc:spChg>
      </pc:sldChg>
      <pc:sldChg chg="del">
        <pc:chgData name="Miss A Birch" userId="S::amanda.birch@woodgreenacademy.co.uk::8161a06a-857c-4a59-9bef-873d0dcc0d0e" providerId="AD" clId="Web-{52A17EFB-0A88-4FB5-CA2C-A4AC3B8AC366}" dt="2026-07-05T11:59:37.256" v="12"/>
        <pc:sldMkLst>
          <pc:docMk/>
          <pc:sldMk cId="1664224742" sldId="327"/>
        </pc:sldMkLst>
      </pc:sldChg>
    </pc:docChg>
  </pc:docChgLst>
  <pc:docChgLst>
    <pc:chgData name="Miss A Birch" userId="S::amanda.birch@woodgreenacademy.co.uk::8161a06a-857c-4a59-9bef-873d0dcc0d0e" providerId="AD" clId="Web-{7CAACFF2-E148-E4F1-5955-AB950EC12BED}"/>
    <pc:docChg chg="modSld">
      <pc:chgData name="Miss A Birch" userId="S::amanda.birch@woodgreenacademy.co.uk::8161a06a-857c-4a59-9bef-873d0dcc0d0e" providerId="AD" clId="Web-{7CAACFF2-E148-E4F1-5955-AB950EC12BED}" dt="2026-06-24T07:52:22.929" v="3" actId="1076"/>
      <pc:docMkLst>
        <pc:docMk/>
      </pc:docMkLst>
      <pc:sldChg chg="addSp modSp">
        <pc:chgData name="Miss A Birch" userId="S::amanda.birch@woodgreenacademy.co.uk::8161a06a-857c-4a59-9bef-873d0dcc0d0e" providerId="AD" clId="Web-{7CAACFF2-E148-E4F1-5955-AB950EC12BED}" dt="2026-06-24T07:52:22.929" v="3" actId="1076"/>
        <pc:sldMkLst>
          <pc:docMk/>
          <pc:sldMk cId="1133331317" sldId="334"/>
        </pc:sldMkLst>
        <pc:spChg chg="add mod">
          <ac:chgData name="Miss A Birch" userId="S::amanda.birch@woodgreenacademy.co.uk::8161a06a-857c-4a59-9bef-873d0dcc0d0e" providerId="AD" clId="Web-{7CAACFF2-E148-E4F1-5955-AB950EC12BED}" dt="2026-06-24T07:52:22.929" v="3" actId="1076"/>
          <ac:spMkLst>
            <pc:docMk/>
            <pc:sldMk cId="1133331317" sldId="334"/>
            <ac:spMk id="5" creationId="{87C49839-F22D-2BFE-7C6E-42D6DFF7BB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A419E-D287-4020-9ED0-1C23B8BA7379}" type="datetimeFigureOut">
              <a:rPr lang="en-GB" smtClean="0"/>
              <a:t>20/07/2026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365F7-8541-40F7-8AF5-6EAC78A07ABF}" type="slidenum">
              <a:rPr lang="en-GB" smtClean="0"/>
              <a:t>‹#›</a:t>
            </a:fld>
            <a:endParaRPr lang="en-GB"/>
          </a:p>
        </p:txBody>
      </p:sp>
    </p:spTree>
    <p:extLst>
      <p:ext uri="{BB962C8B-B14F-4D97-AF65-F5344CB8AC3E}">
        <p14:creationId xmlns:p14="http://schemas.microsoft.com/office/powerpoint/2010/main" val="347850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326009"/>
          </a:xfrm>
        </p:spPr>
        <p:txBody>
          <a:bodyPr/>
          <a:lstStyle>
            <a:lvl1pPr>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83894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
        <p:nvSpPr>
          <p:cNvPr id="8" name="Footer Placeholder 4"/>
          <p:cNvSpPr txBox="1">
            <a:spLocks/>
          </p:cNvSpPr>
          <p:nvPr/>
        </p:nvSpPr>
        <p:spPr>
          <a:xfrm>
            <a:off x="3877816" y="8030699"/>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279803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
        <p:nvSpPr>
          <p:cNvPr id="9"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0"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216224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0728"/>
            <a:ext cx="2057400" cy="514543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80728"/>
            <a:ext cx="6019800" cy="51454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
        <p:nvSpPr>
          <p:cNvPr id="9"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0"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72907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2348880"/>
            <a:ext cx="8229600" cy="377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7"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39614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645025"/>
            <a:ext cx="7772400" cy="1008112"/>
          </a:xfrm>
        </p:spPr>
        <p:txBody>
          <a:bodyPr anchor="t"/>
          <a:lstStyle>
            <a:lvl1pPr algn="l">
              <a:defRPr sz="40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55576" y="2708920"/>
            <a:ext cx="7772400" cy="666303"/>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58CE4-9AF3-46BE-BB05-F0D8B72E876D}" type="datetimeFigureOut">
              <a:rPr lang="en-GB" smtClean="0"/>
              <a:t>20/07/2026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756BF-DCE6-4591-977F-BFAFB7F85FAC}" type="slidenum">
              <a:rPr lang="en-GB" smtClean="0"/>
              <a:t>‹#›</a:t>
            </a:fld>
            <a:endParaRPr lang="en-GB"/>
          </a:p>
        </p:txBody>
      </p:sp>
    </p:spTree>
    <p:extLst>
      <p:ext uri="{BB962C8B-B14F-4D97-AF65-F5344CB8AC3E}">
        <p14:creationId xmlns:p14="http://schemas.microsoft.com/office/powerpoint/2010/main" val="64597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B58CE4-9AF3-46BE-BB05-F0D8B72E876D}"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756BF-DCE6-4591-977F-BFAFB7F85FAC}" type="slidenum">
              <a:rPr lang="en-GB" smtClean="0"/>
              <a:t>‹#›</a:t>
            </a:fld>
            <a:endParaRPr lang="en-GB"/>
          </a:p>
        </p:txBody>
      </p:sp>
      <p:sp>
        <p:nvSpPr>
          <p:cNvPr id="10"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1"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338389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B58CE4-9AF3-46BE-BB05-F0D8B72E876D}" type="datetimeFigureOut">
              <a:rPr lang="en-GB" smtClean="0"/>
              <a:t>20/07/2026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5756BF-DCE6-4591-977F-BFAFB7F85FAC}" type="slidenum">
              <a:rPr lang="en-GB" smtClean="0"/>
              <a:t>‹#›</a:t>
            </a:fld>
            <a:endParaRPr lang="en-GB"/>
          </a:p>
        </p:txBody>
      </p:sp>
      <p:sp>
        <p:nvSpPr>
          <p:cNvPr id="12"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3"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32599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773832"/>
            <a:ext cx="8229600"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B58CE4-9AF3-46BE-BB05-F0D8B72E876D}" type="datetimeFigureOut">
              <a:rPr lang="en-GB" smtClean="0"/>
              <a:t>20/07/2026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5756BF-DCE6-4591-977F-BFAFB7F85FAC}" type="slidenum">
              <a:rPr lang="en-GB" smtClean="0"/>
              <a:t>‹#›</a:t>
            </a:fld>
            <a:endParaRPr lang="en-GB"/>
          </a:p>
        </p:txBody>
      </p:sp>
      <p:sp>
        <p:nvSpPr>
          <p:cNvPr id="7"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8"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80655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58CE4-9AF3-46BE-BB05-F0D8B72E876D}" type="datetimeFigureOut">
              <a:rPr lang="en-GB" smtClean="0"/>
              <a:t>20/07/2026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5756BF-DCE6-4591-977F-BFAFB7F85FAC}" type="slidenum">
              <a:rPr lang="en-GB" smtClean="0"/>
              <a:t>‹#›</a:t>
            </a:fld>
            <a:endParaRPr lang="en-GB"/>
          </a:p>
        </p:txBody>
      </p:sp>
      <p:sp>
        <p:nvSpPr>
          <p:cNvPr id="6" name="Footer Placeholder 4"/>
          <p:cNvSpPr txBox="1">
            <a:spLocks/>
          </p:cNvSpPr>
          <p:nvPr/>
        </p:nvSpPr>
        <p:spPr>
          <a:xfrm>
            <a:off x="161967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302318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52638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58CE4-9AF3-46BE-BB05-F0D8B72E876D}"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756BF-DCE6-4591-977F-BFAFB7F85FAC}" type="slidenum">
              <a:rPr lang="en-GB" smtClean="0"/>
              <a:t>‹#›</a:t>
            </a:fld>
            <a:endParaRPr lang="en-GB"/>
          </a:p>
        </p:txBody>
      </p:sp>
      <p:sp>
        <p:nvSpPr>
          <p:cNvPr id="10"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1"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192468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58CE4-9AF3-46BE-BB05-F0D8B72E876D}" type="datetimeFigureOut">
              <a:rPr lang="en-GB" smtClean="0"/>
              <a:t>20/07/2026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756BF-DCE6-4591-977F-BFAFB7F85FAC}" type="slidenum">
              <a:rPr lang="en-GB" smtClean="0"/>
              <a:t>‹#›</a:t>
            </a:fld>
            <a:endParaRPr lang="en-GB"/>
          </a:p>
        </p:txBody>
      </p:sp>
      <p:sp>
        <p:nvSpPr>
          <p:cNvPr id="10" name="Footer Placeholder 4"/>
          <p:cNvSpPr txBox="1">
            <a:spLocks/>
          </p:cNvSpPr>
          <p:nvPr/>
        </p:nvSpPr>
        <p:spPr>
          <a:xfrm>
            <a:off x="1979712" y="237915"/>
            <a:ext cx="4896544"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i="0">
                <a:solidFill>
                  <a:srgbClr val="FFFF00"/>
                </a:solidFill>
              </a:rPr>
              <a:t>SEEK WISDOM</a:t>
            </a:r>
          </a:p>
        </p:txBody>
      </p:sp>
      <p:sp>
        <p:nvSpPr>
          <p:cNvPr id="11" name="Footer Placeholder 4"/>
          <p:cNvSpPr txBox="1">
            <a:spLocks/>
          </p:cNvSpPr>
          <p:nvPr/>
        </p:nvSpPr>
        <p:spPr>
          <a:xfrm>
            <a:off x="0" y="6279774"/>
            <a:ext cx="4896544" cy="711526"/>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t>EXCELLENCE AS STANDARD</a:t>
            </a:r>
          </a:p>
        </p:txBody>
      </p:sp>
    </p:spTree>
    <p:extLst>
      <p:ext uri="{BB962C8B-B14F-4D97-AF65-F5344CB8AC3E}">
        <p14:creationId xmlns:p14="http://schemas.microsoft.com/office/powerpoint/2010/main" val="28110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36712"/>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58CE4-9AF3-46BE-BB05-F0D8B72E876D}" type="datetimeFigureOut">
              <a:rPr lang="en-GB" smtClean="0"/>
              <a:t>20/07/2026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756BF-DCE6-4591-977F-BFAFB7F85FAC}" type="slidenum">
              <a:rPr lang="en-GB" smtClean="0"/>
              <a:t>‹#›</a:t>
            </a:fld>
            <a:endParaRPr lang="en-GB"/>
          </a:p>
        </p:txBody>
      </p:sp>
    </p:spTree>
    <p:extLst>
      <p:ext uri="{BB962C8B-B14F-4D97-AF65-F5344CB8AC3E}">
        <p14:creationId xmlns:p14="http://schemas.microsoft.com/office/powerpoint/2010/main" val="133572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hyperlink" Target="mailto:bwc.workexperience@nhs.net"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084" b="1084"/>
          <a:stretch/>
        </p:blipFill>
        <p:spPr>
          <a:xfrm>
            <a:off x="179512" y="644509"/>
            <a:ext cx="8784976" cy="5592804"/>
          </a:xfrm>
          <a:prstGeom prst="rect">
            <a:avLst/>
          </a:prstGeom>
        </p:spPr>
      </p:pic>
    </p:spTree>
    <p:extLst>
      <p:ext uri="{BB962C8B-B14F-4D97-AF65-F5344CB8AC3E}">
        <p14:creationId xmlns:p14="http://schemas.microsoft.com/office/powerpoint/2010/main" val="189051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937230-852D-4469-A7E7-9CF54378987C}"/>
              </a:ext>
            </a:extLst>
          </p:cNvPr>
          <p:cNvPicPr>
            <a:picLocks noChangeAspect="1"/>
          </p:cNvPicPr>
          <p:nvPr/>
        </p:nvPicPr>
        <p:blipFill rotWithShape="1">
          <a:blip r:embed="rId4"/>
          <a:srcRect l="50000" t="9401" r="12201" b="10800"/>
          <a:stretch/>
        </p:blipFill>
        <p:spPr>
          <a:xfrm>
            <a:off x="-148768" y="764704"/>
            <a:ext cx="9441535" cy="5616624"/>
          </a:xfrm>
          <a:prstGeom prst="rect">
            <a:avLst/>
          </a:prstGeom>
        </p:spPr>
      </p:pic>
      <p:sp>
        <p:nvSpPr>
          <p:cNvPr id="3" name="Oval 2">
            <a:extLst>
              <a:ext uri="{FF2B5EF4-FFF2-40B4-BE49-F238E27FC236}">
                <a16:creationId xmlns:a16="http://schemas.microsoft.com/office/drawing/2014/main" id="{8FF1C8D9-844D-4981-B175-85E3EBFBC450}"/>
              </a:ext>
            </a:extLst>
          </p:cNvPr>
          <p:cNvSpPr/>
          <p:nvPr/>
        </p:nvSpPr>
        <p:spPr>
          <a:xfrm>
            <a:off x="2123728" y="2996952"/>
            <a:ext cx="43924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AC3CB4A-30C5-4AB7-8BDD-1BB5BE73E10E}"/>
              </a:ext>
            </a:extLst>
          </p:cNvPr>
          <p:cNvSpPr/>
          <p:nvPr/>
        </p:nvSpPr>
        <p:spPr>
          <a:xfrm>
            <a:off x="899592" y="3861048"/>
            <a:ext cx="43924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Recorded Sound">
            <a:hlinkClick r:id="" action="ppaction://media"/>
            <a:extLst>
              <a:ext uri="{FF2B5EF4-FFF2-40B4-BE49-F238E27FC236}">
                <a16:creationId xmlns:a16="http://schemas.microsoft.com/office/drawing/2014/main" id="{26F0C9E9-9DF4-495C-AC84-032567AC98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404664"/>
            <a:ext cx="487363" cy="487363"/>
          </a:xfrm>
          <a:prstGeom prst="rect">
            <a:avLst/>
          </a:prstGeom>
        </p:spPr>
      </p:pic>
    </p:spTree>
    <p:extLst>
      <p:ext uri="{BB962C8B-B14F-4D97-AF65-F5344CB8AC3E}">
        <p14:creationId xmlns:p14="http://schemas.microsoft.com/office/powerpoint/2010/main" val="3161496934"/>
      </p:ext>
    </p:extLst>
  </p:cSld>
  <p:clrMapOvr>
    <a:masterClrMapping/>
  </p:clrMapOvr>
  <mc:AlternateContent xmlns:mc="http://schemas.openxmlformats.org/markup-compatibility/2006" xmlns:p14="http://schemas.microsoft.com/office/powerpoint/2010/main">
    <mc:Choice Requires="p14">
      <p:transition spd="slow" p14:dur="2000" advTm="1253"/>
    </mc:Choice>
    <mc:Fallback xmlns="">
      <p:transition spd="slow" advTm="12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413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Deadlines for Paperwork</a:t>
            </a:r>
          </a:p>
        </p:txBody>
      </p:sp>
      <p:sp>
        <p:nvSpPr>
          <p:cNvPr id="3" name="Content Placeholder 2"/>
          <p:cNvSpPr>
            <a:spLocks noGrp="1"/>
          </p:cNvSpPr>
          <p:nvPr>
            <p:ph idx="1"/>
          </p:nvPr>
        </p:nvSpPr>
        <p:spPr/>
        <p:txBody>
          <a:bodyPr vert="horz" lIns="91440" tIns="45720" rIns="91440" bIns="45720" rtlCol="0" anchor="t">
            <a:normAutofit/>
          </a:bodyPr>
          <a:lstStyle/>
          <a:p>
            <a:r>
              <a:rPr lang="en-GB"/>
              <a:t>Deadline for completed (yellow) company details forms to be handed in to form tutors.</a:t>
            </a:r>
          </a:p>
          <a:p>
            <a:endParaRPr lang="en-GB"/>
          </a:p>
          <a:p>
            <a:r>
              <a:rPr lang="en-GB"/>
              <a:t>Friday 11</a:t>
            </a:r>
            <a:r>
              <a:rPr lang="en-GB" baseline="30000"/>
              <a:t>th</a:t>
            </a:r>
            <a:r>
              <a:rPr lang="en-GB"/>
              <a:t> December 2026</a:t>
            </a:r>
            <a:endParaRPr lang="en-GB">
              <a:ea typeface="Calibri"/>
              <a:cs typeface="Calibri"/>
            </a:endParaRPr>
          </a:p>
          <a:p>
            <a:pPr marL="0" indent="0">
              <a:buNone/>
            </a:pPr>
            <a:endParaRPr lang="en-GB"/>
          </a:p>
          <a:p>
            <a:endParaRPr lang="en-GB"/>
          </a:p>
        </p:txBody>
      </p:sp>
      <p:pic>
        <p:nvPicPr>
          <p:cNvPr id="4" name="Recorded Sound">
            <a:hlinkClick r:id="" action="ppaction://media"/>
            <a:extLst>
              <a:ext uri="{FF2B5EF4-FFF2-40B4-BE49-F238E27FC236}">
                <a16:creationId xmlns:a16="http://schemas.microsoft.com/office/drawing/2014/main" id="{AA097AF5-81D7-47A6-8F63-719CE4A1DB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181885"/>
            <a:ext cx="487363" cy="487363"/>
          </a:xfrm>
          <a:prstGeom prst="rect">
            <a:avLst/>
          </a:prstGeom>
        </p:spPr>
      </p:pic>
    </p:spTree>
    <p:extLst>
      <p:ext uri="{BB962C8B-B14F-4D97-AF65-F5344CB8AC3E}">
        <p14:creationId xmlns:p14="http://schemas.microsoft.com/office/powerpoint/2010/main" val="378791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4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WEX support in school</a:t>
            </a:r>
          </a:p>
        </p:txBody>
      </p:sp>
      <p:sp>
        <p:nvSpPr>
          <p:cNvPr id="3" name="Content Placeholder 2"/>
          <p:cNvSpPr>
            <a:spLocks noGrp="1"/>
          </p:cNvSpPr>
          <p:nvPr>
            <p:ph idx="1"/>
          </p:nvPr>
        </p:nvSpPr>
        <p:spPr/>
        <p:txBody>
          <a:bodyPr/>
          <a:lstStyle/>
          <a:p>
            <a:r>
              <a:rPr lang="en-GB"/>
              <a:t>WEX support will be offered in school with Miss Birch in N108 at lunchtime.</a:t>
            </a:r>
          </a:p>
          <a:p>
            <a:r>
              <a:rPr lang="en-GB"/>
              <a:t>Week 1: TBC</a:t>
            </a:r>
          </a:p>
          <a:p>
            <a:endParaRPr lang="en-GB"/>
          </a:p>
          <a:p>
            <a:r>
              <a:rPr lang="en-GB"/>
              <a:t>Week 2: TBC</a:t>
            </a:r>
          </a:p>
          <a:p>
            <a:endParaRPr lang="en-GB"/>
          </a:p>
          <a:p>
            <a:endParaRPr lang="en-GB"/>
          </a:p>
          <a:p>
            <a:pPr marL="0" indent="0">
              <a:buNone/>
            </a:pPr>
            <a:endParaRPr lang="en-GB"/>
          </a:p>
          <a:p>
            <a:endParaRPr lang="en-GB"/>
          </a:p>
        </p:txBody>
      </p:sp>
      <p:pic>
        <p:nvPicPr>
          <p:cNvPr id="5" name="Recorded Sound">
            <a:hlinkClick r:id="" action="ppaction://media"/>
            <a:extLst>
              <a:ext uri="{FF2B5EF4-FFF2-40B4-BE49-F238E27FC236}">
                <a16:creationId xmlns:a16="http://schemas.microsoft.com/office/drawing/2014/main" id="{454D6160-60F0-4947-9F60-2177E0E3AA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32774" y="600647"/>
            <a:ext cx="487363" cy="487363"/>
          </a:xfrm>
          <a:prstGeom prst="rect">
            <a:avLst/>
          </a:prstGeom>
        </p:spPr>
      </p:pic>
    </p:spTree>
    <p:extLst>
      <p:ext uri="{BB962C8B-B14F-4D97-AF65-F5344CB8AC3E}">
        <p14:creationId xmlns:p14="http://schemas.microsoft.com/office/powerpoint/2010/main" val="16785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43508" y="0"/>
            <a:ext cx="8856984" cy="5805558"/>
          </a:xfrm>
          <a:prstGeom prst="rect">
            <a:avLst/>
          </a:prstGeom>
        </p:spPr>
      </p:pic>
      <p:pic>
        <p:nvPicPr>
          <p:cNvPr id="2" name="Recorded Sound">
            <a:hlinkClick r:id="" action="ppaction://media"/>
            <a:extLst>
              <a:ext uri="{FF2B5EF4-FFF2-40B4-BE49-F238E27FC236}">
                <a16:creationId xmlns:a16="http://schemas.microsoft.com/office/drawing/2014/main" id="{44E5FC69-514B-4994-9FEA-45FCCB128D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1019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6" y="764704"/>
            <a:ext cx="5616624" cy="12961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a:t>Birmingham Children’s hospital</a:t>
            </a:r>
          </a:p>
        </p:txBody>
      </p:sp>
      <p:sp>
        <p:nvSpPr>
          <p:cNvPr id="5" name="TextBox 4">
            <a:extLst>
              <a:ext uri="{FF2B5EF4-FFF2-40B4-BE49-F238E27FC236}">
                <a16:creationId xmlns:a16="http://schemas.microsoft.com/office/drawing/2014/main" id="{050C3A90-8CF6-4967-91F1-881FBFFAF9DD}"/>
              </a:ext>
            </a:extLst>
          </p:cNvPr>
          <p:cNvSpPr txBox="1"/>
          <p:nvPr/>
        </p:nvSpPr>
        <p:spPr>
          <a:xfrm>
            <a:off x="70992" y="2132856"/>
            <a:ext cx="9073008" cy="3416320"/>
          </a:xfrm>
          <a:prstGeom prst="rect">
            <a:avLst/>
          </a:prstGeom>
          <a:noFill/>
        </p:spPr>
        <p:txBody>
          <a:bodyPr wrap="square">
            <a:spAutoFit/>
          </a:bodyPr>
          <a:lstStyle/>
          <a:p>
            <a:pPr algn="l"/>
            <a:r>
              <a:rPr lang="en-GB" b="0" i="0">
                <a:solidFill>
                  <a:srgbClr val="4D4D4D"/>
                </a:solidFill>
                <a:effectLst/>
                <a:latin typeface="Frutiger"/>
              </a:rPr>
              <a:t>Work Experience at Birmingham Women’s and Children’s NHS Foundation Trust (BWC) is a fantastic way of enhancing your knowledge about the different career opportunities available in the NHS and gaining valuable experience that can help you to make informed decisions about career choices.</a:t>
            </a:r>
          </a:p>
          <a:p>
            <a:pPr algn="l"/>
            <a:r>
              <a:rPr lang="en-GB" b="0" i="0">
                <a:solidFill>
                  <a:srgbClr val="4D4D4D"/>
                </a:solidFill>
                <a:effectLst/>
                <a:latin typeface="Frutiger"/>
              </a:rPr>
              <a:t>At BWC, we can support individuals to undertake work experience in both clinical and non-clinical departments, and we ensure that individuals and departmental risk assessments and initial training needs if required are met prior to the commencement of the work experience placement.</a:t>
            </a:r>
          </a:p>
          <a:p>
            <a:pPr algn="l"/>
            <a:r>
              <a:rPr lang="en-GB" b="1" i="1">
                <a:solidFill>
                  <a:srgbClr val="4D4D4D"/>
                </a:solidFill>
                <a:effectLst/>
                <a:latin typeface="Frutiger"/>
              </a:rPr>
              <a:t>Please be aware that completion of the application form for work experience placement does not guarantee a place on the programme, and we might not be able to match your requirements to the placements we have on offer.</a:t>
            </a:r>
            <a:endParaRPr lang="en-GB" b="0" i="0">
              <a:solidFill>
                <a:srgbClr val="4D4D4D"/>
              </a:solidFill>
              <a:effectLst/>
              <a:latin typeface="Frutiger"/>
            </a:endParaRPr>
          </a:p>
          <a:p>
            <a:pPr algn="l"/>
            <a:r>
              <a:rPr lang="en-GB" b="0" i="0">
                <a:solidFill>
                  <a:srgbClr val="4D4D4D"/>
                </a:solidFill>
                <a:effectLst/>
                <a:latin typeface="Frutiger"/>
              </a:rPr>
              <a:t>Please contact </a:t>
            </a:r>
            <a:r>
              <a:rPr lang="en-GB" b="0" i="0" u="none" strike="noStrike">
                <a:solidFill>
                  <a:srgbClr val="4D8ECD"/>
                </a:solidFill>
                <a:effectLst/>
                <a:latin typeface="Frutiger"/>
                <a:hlinkClick r:id="rId4"/>
              </a:rPr>
              <a:t>bwc.workexperience@nhs.net</a:t>
            </a:r>
            <a:r>
              <a:rPr lang="en-GB" b="0" i="0">
                <a:solidFill>
                  <a:srgbClr val="4D4D4D"/>
                </a:solidFill>
                <a:effectLst/>
                <a:latin typeface="Frutiger"/>
              </a:rPr>
              <a:t> for any information or work experience queries.</a:t>
            </a:r>
          </a:p>
        </p:txBody>
      </p:sp>
      <p:pic>
        <p:nvPicPr>
          <p:cNvPr id="2" name="Recorded Sound">
            <a:hlinkClick r:id="" action="ppaction://media"/>
            <a:extLst>
              <a:ext uri="{FF2B5EF4-FFF2-40B4-BE49-F238E27FC236}">
                <a16:creationId xmlns:a16="http://schemas.microsoft.com/office/drawing/2014/main" id="{EA22D327-9620-4954-A0BF-3673C54B6E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00392" y="521022"/>
            <a:ext cx="487363" cy="487363"/>
          </a:xfrm>
          <a:prstGeom prst="rect">
            <a:avLst/>
          </a:prstGeom>
        </p:spPr>
      </p:pic>
    </p:spTree>
    <p:extLst>
      <p:ext uri="{BB962C8B-B14F-4D97-AF65-F5344CB8AC3E}">
        <p14:creationId xmlns:p14="http://schemas.microsoft.com/office/powerpoint/2010/main" val="35382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4619" t="13781" r="36164" b="6688"/>
          <a:stretch/>
        </p:blipFill>
        <p:spPr>
          <a:xfrm>
            <a:off x="0" y="715156"/>
            <a:ext cx="9144000" cy="5709095"/>
          </a:xfrm>
          <a:prstGeom prst="rect">
            <a:avLst/>
          </a:prstGeom>
        </p:spPr>
      </p:pic>
      <p:sp>
        <p:nvSpPr>
          <p:cNvPr id="3" name="Rectangle 2"/>
          <p:cNvSpPr/>
          <p:nvPr/>
        </p:nvSpPr>
        <p:spPr>
          <a:xfrm>
            <a:off x="4582277" y="0"/>
            <a:ext cx="4464496" cy="6926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t>Walsall Healthcare NHS Trust</a:t>
            </a:r>
          </a:p>
        </p:txBody>
      </p:sp>
      <p:pic>
        <p:nvPicPr>
          <p:cNvPr id="4" name="Recorded Sound">
            <a:hlinkClick r:id="" action="ppaction://media"/>
            <a:extLst>
              <a:ext uri="{FF2B5EF4-FFF2-40B4-BE49-F238E27FC236}">
                <a16:creationId xmlns:a16="http://schemas.microsoft.com/office/drawing/2014/main" id="{30AD7ECD-03A6-4E60-B4C9-14BE4D9BDB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60432" y="190067"/>
            <a:ext cx="487363" cy="487363"/>
          </a:xfrm>
          <a:prstGeom prst="rect">
            <a:avLst/>
          </a:prstGeom>
        </p:spPr>
      </p:pic>
    </p:spTree>
    <p:extLst>
      <p:ext uri="{BB962C8B-B14F-4D97-AF65-F5344CB8AC3E}">
        <p14:creationId xmlns:p14="http://schemas.microsoft.com/office/powerpoint/2010/main" val="1493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2277" y="0"/>
            <a:ext cx="4464496" cy="6926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t>Walsall Healthcare NHS Trust</a:t>
            </a:r>
          </a:p>
        </p:txBody>
      </p:sp>
      <p:sp>
        <p:nvSpPr>
          <p:cNvPr id="4" name="Rectangle 3"/>
          <p:cNvSpPr/>
          <p:nvPr/>
        </p:nvSpPr>
        <p:spPr>
          <a:xfrm>
            <a:off x="297801" y="1340768"/>
            <a:ext cx="8568952" cy="4154984"/>
          </a:xfrm>
          <a:prstGeom prst="rect">
            <a:avLst/>
          </a:prstGeom>
        </p:spPr>
        <p:txBody>
          <a:bodyPr wrap="square">
            <a:spAutoFit/>
          </a:bodyPr>
          <a:lstStyle/>
          <a:p>
            <a:r>
              <a:rPr lang="en-GB" sz="2400" b="1"/>
              <a:t>We cannot offer clinical placements to applicants under the age of 16.</a:t>
            </a:r>
            <a:endParaRPr lang="en-GB" sz="2400"/>
          </a:p>
          <a:p>
            <a:pPr>
              <a:buFont typeface="Arial" panose="020B0604020202020204" pitchFamily="34" charset="0"/>
              <a:buChar char="•"/>
            </a:pPr>
            <a:r>
              <a:rPr lang="en-GB" sz="2400"/>
              <a:t>Please note during your placement you will not be giving direct patient care.</a:t>
            </a:r>
          </a:p>
          <a:p>
            <a:pPr>
              <a:buFont typeface="Arial" panose="020B0604020202020204" pitchFamily="34" charset="0"/>
              <a:buChar char="•"/>
            </a:pPr>
            <a:r>
              <a:rPr lang="en-GB" sz="2400"/>
              <a:t>Placements may be changed at short notice wherever possible we will offer you an alternative date / placement however this cannot be guaranteed</a:t>
            </a:r>
          </a:p>
          <a:p>
            <a:pPr>
              <a:buFont typeface="Arial" panose="020B0604020202020204" pitchFamily="34" charset="0"/>
              <a:buChar char="•"/>
            </a:pPr>
            <a:r>
              <a:rPr lang="en-GB" sz="2400"/>
              <a:t>You may be asked to leave the work experience programme at any time if your behaviour is considered to be unsuitable.</a:t>
            </a:r>
          </a:p>
          <a:p>
            <a:pPr>
              <a:buFont typeface="Arial" panose="020B0604020202020204" pitchFamily="34" charset="0"/>
              <a:buChar char="•"/>
            </a:pPr>
            <a:r>
              <a:rPr lang="en-GB" sz="2400"/>
              <a:t>Failure to provide evidence of immunisation will result in any placement offer being withdrawn.</a:t>
            </a:r>
            <a:endParaRPr lang="en-GB" sz="2400">
              <a:effectLst/>
            </a:endParaRPr>
          </a:p>
        </p:txBody>
      </p:sp>
    </p:spTree>
    <p:extLst>
      <p:ext uri="{BB962C8B-B14F-4D97-AF65-F5344CB8AC3E}">
        <p14:creationId xmlns:p14="http://schemas.microsoft.com/office/powerpoint/2010/main" val="13621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a:t>©SIPS 2016</a:t>
            </a:r>
          </a:p>
        </p:txBody>
      </p:sp>
      <p:sp>
        <p:nvSpPr>
          <p:cNvPr id="6" name="TextBox 5">
            <a:extLst>
              <a:ext uri="{FF2B5EF4-FFF2-40B4-BE49-F238E27FC236}">
                <a16:creationId xmlns:a16="http://schemas.microsoft.com/office/drawing/2014/main" id="{2B44B207-4553-4A5D-9AB8-036AA61777FA}"/>
              </a:ext>
            </a:extLst>
          </p:cNvPr>
          <p:cNvSpPr txBox="1"/>
          <p:nvPr/>
        </p:nvSpPr>
        <p:spPr>
          <a:xfrm>
            <a:off x="251520" y="980728"/>
            <a:ext cx="8424936" cy="5970865"/>
          </a:xfrm>
          <a:prstGeom prst="rect">
            <a:avLst/>
          </a:prstGeom>
          <a:noFill/>
        </p:spPr>
        <p:txBody>
          <a:bodyPr wrap="square">
            <a:spAutoFit/>
          </a:bodyPr>
          <a:lstStyle/>
          <a:p>
            <a:r>
              <a:rPr lang="en-GB" sz="2500" b="1">
                <a:effectLst/>
              </a:rPr>
              <a:t>Did you know there are over 350 different job roles within the NHS!</a:t>
            </a:r>
          </a:p>
          <a:p>
            <a:endParaRPr lang="en-GB" sz="2500">
              <a:effectLst/>
            </a:endParaRPr>
          </a:p>
          <a:p>
            <a:r>
              <a:rPr lang="en-GB" sz="2200">
                <a:effectLst/>
              </a:rPr>
              <a:t>Many people consider the NHS as a clinical setting, with doctors and nurses and forget the “behind the scenes” people who all play an important role towards the functioning of the hospital and the care given to the patients.</a:t>
            </a:r>
          </a:p>
          <a:p>
            <a:r>
              <a:rPr lang="en-GB" sz="2200">
                <a:effectLst/>
              </a:rPr>
              <a:t>We also offer placements within Allied Health Professionals roles. These are jobs within physiotherapy, occupational therapy, dietetics, speech and language therapy, orthotics, orthoptists, podiatry, the operating department or radiotherapy.</a:t>
            </a:r>
          </a:p>
          <a:p>
            <a:endParaRPr lang="en-GB" sz="2200">
              <a:effectLst/>
            </a:endParaRPr>
          </a:p>
          <a:p>
            <a:pPr>
              <a:buFont typeface="Arial" panose="020B0604020202020204" pitchFamily="34" charset="0"/>
              <a:buChar char="•"/>
            </a:pPr>
            <a:r>
              <a:rPr lang="en-GB" sz="2200">
                <a:effectLst/>
              </a:rPr>
              <a:t>Clinical Placements can be offered to students aged 16+</a:t>
            </a:r>
          </a:p>
          <a:p>
            <a:pPr>
              <a:buFont typeface="Arial" panose="020B0604020202020204" pitchFamily="34" charset="0"/>
              <a:buChar char="•"/>
            </a:pPr>
            <a:r>
              <a:rPr lang="en-GB" sz="2200">
                <a:effectLst/>
              </a:rPr>
              <a:t>Non-clinical placements (such as admin/IT) can be offered to students aged 14 &amp; 15</a:t>
            </a:r>
          </a:p>
          <a:p>
            <a:endParaRPr lang="en-GB" sz="2500">
              <a:effectLst/>
            </a:endParaRPr>
          </a:p>
          <a:p>
            <a:endParaRPr lang="en-GB">
              <a:effectLst/>
            </a:endParaRPr>
          </a:p>
        </p:txBody>
      </p:sp>
    </p:spTree>
    <p:extLst>
      <p:ext uri="{BB962C8B-B14F-4D97-AF65-F5344CB8AC3E}">
        <p14:creationId xmlns:p14="http://schemas.microsoft.com/office/powerpoint/2010/main" val="72640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GB"/>
              <a:t>©SIPS 2016</a:t>
            </a:r>
          </a:p>
        </p:txBody>
      </p:sp>
      <p:sp>
        <p:nvSpPr>
          <p:cNvPr id="6" name="TextBox 5">
            <a:extLst>
              <a:ext uri="{FF2B5EF4-FFF2-40B4-BE49-F238E27FC236}">
                <a16:creationId xmlns:a16="http://schemas.microsoft.com/office/drawing/2014/main" id="{2B44B207-4553-4A5D-9AB8-036AA61777FA}"/>
              </a:ext>
            </a:extLst>
          </p:cNvPr>
          <p:cNvSpPr txBox="1"/>
          <p:nvPr/>
        </p:nvSpPr>
        <p:spPr>
          <a:xfrm>
            <a:off x="251520" y="980728"/>
            <a:ext cx="8424936" cy="5016758"/>
          </a:xfrm>
          <a:prstGeom prst="rect">
            <a:avLst/>
          </a:prstGeom>
          <a:noFill/>
        </p:spPr>
        <p:txBody>
          <a:bodyPr wrap="square">
            <a:spAutoFit/>
          </a:bodyPr>
          <a:lstStyle/>
          <a:p>
            <a:r>
              <a:rPr lang="en-GB" sz="2000">
                <a:effectLst/>
              </a:rPr>
              <a:t>Work experience is vital for young people from our local community giving them the opportunity to experience what it is like in a healthcare working environment. </a:t>
            </a:r>
          </a:p>
          <a:p>
            <a:r>
              <a:rPr lang="en-GB" sz="2000">
                <a:solidFill>
                  <a:srgbClr val="FF0000"/>
                </a:solidFill>
                <a:effectLst/>
              </a:rPr>
              <a:t>This experience can help individuals decide on their future career pathway and assist with:</a:t>
            </a:r>
          </a:p>
          <a:p>
            <a:pPr>
              <a:buFont typeface="Arial" panose="020B0604020202020204" pitchFamily="34" charset="0"/>
              <a:buChar char="•"/>
            </a:pPr>
            <a:r>
              <a:rPr lang="en-GB" sz="2000">
                <a:effectLst/>
              </a:rPr>
              <a:t>Broadening awareness of the numerous careers available within the NHS.</a:t>
            </a:r>
          </a:p>
          <a:p>
            <a:pPr>
              <a:buFont typeface="Arial" panose="020B0604020202020204" pitchFamily="34" charset="0"/>
              <a:buChar char="•"/>
            </a:pPr>
            <a:r>
              <a:rPr lang="en-GB" sz="2000">
                <a:effectLst/>
              </a:rPr>
              <a:t>Developing an understanding of a chosen career.</a:t>
            </a:r>
          </a:p>
          <a:p>
            <a:pPr>
              <a:buFont typeface="Arial" panose="020B0604020202020204" pitchFamily="34" charset="0"/>
              <a:buChar char="•"/>
            </a:pPr>
            <a:r>
              <a:rPr lang="en-GB" sz="2000">
                <a:effectLst/>
              </a:rPr>
              <a:t>Gaining transferable skills, such as communicating with others, that will be used within a wide range of job roles.</a:t>
            </a:r>
          </a:p>
          <a:p>
            <a:pPr>
              <a:buFont typeface="Arial" panose="020B0604020202020204" pitchFamily="34" charset="0"/>
              <a:buChar char="•"/>
            </a:pPr>
            <a:r>
              <a:rPr lang="en-GB" sz="2000">
                <a:effectLst/>
              </a:rPr>
              <a:t>Experiencing how working roles within the NHS are often much more complex</a:t>
            </a:r>
          </a:p>
          <a:p>
            <a:pPr>
              <a:buFont typeface="Arial" panose="020B0604020202020204" pitchFamily="34" charset="0"/>
              <a:buChar char="•"/>
            </a:pPr>
            <a:r>
              <a:rPr lang="en-GB" sz="2000">
                <a:effectLst/>
              </a:rPr>
              <a:t>Strengthening college, university or job applications by allowing an individual to discuss work experiences on application forms and at interview</a:t>
            </a:r>
          </a:p>
          <a:p>
            <a:endParaRPr lang="en-GB" sz="2000">
              <a:effectLst/>
            </a:endParaRPr>
          </a:p>
          <a:p>
            <a:r>
              <a:rPr lang="en-GB" sz="2000">
                <a:effectLst/>
              </a:rPr>
              <a:t>Please note at this Trust, we prioritise applications from individuals who live in and/or attend an educational setting within the Sandwell and West Birmingham catchment area.</a:t>
            </a:r>
          </a:p>
        </p:txBody>
      </p:sp>
    </p:spTree>
    <p:extLst>
      <p:ext uri="{BB962C8B-B14F-4D97-AF65-F5344CB8AC3E}">
        <p14:creationId xmlns:p14="http://schemas.microsoft.com/office/powerpoint/2010/main" val="28803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Risk Assessments and Health and Safety checks</a:t>
            </a:r>
          </a:p>
        </p:txBody>
      </p:sp>
      <p:sp>
        <p:nvSpPr>
          <p:cNvPr id="3" name="Content Placeholder 2"/>
          <p:cNvSpPr>
            <a:spLocks noGrp="1"/>
          </p:cNvSpPr>
          <p:nvPr>
            <p:ph idx="1"/>
          </p:nvPr>
        </p:nvSpPr>
        <p:spPr/>
        <p:txBody>
          <a:bodyPr/>
          <a:lstStyle/>
          <a:p>
            <a:r>
              <a:rPr lang="en-GB">
                <a:highlight>
                  <a:srgbClr val="FFFF00"/>
                </a:highlight>
              </a:rPr>
              <a:t>Every place </a:t>
            </a:r>
            <a:r>
              <a:rPr lang="en-GB"/>
              <a:t>must be Health and Safety Checked and have a risk assessment.</a:t>
            </a:r>
          </a:p>
          <a:p>
            <a:r>
              <a:rPr lang="en-GB"/>
              <a:t>Employers Liability Insurance. (why is this important?) </a:t>
            </a:r>
          </a:p>
          <a:p>
            <a:r>
              <a:rPr lang="en-GB">
                <a:highlight>
                  <a:srgbClr val="FFFF00"/>
                </a:highlight>
              </a:rPr>
              <a:t>Every employer </a:t>
            </a:r>
            <a:r>
              <a:rPr lang="en-GB"/>
              <a:t>MUST have Employers Liability Insurance for you to do WEX. </a:t>
            </a:r>
          </a:p>
          <a:p>
            <a:endParaRPr lang="en-GB"/>
          </a:p>
        </p:txBody>
      </p:sp>
      <p:pic>
        <p:nvPicPr>
          <p:cNvPr id="4" name="Recorded Sound">
            <a:hlinkClick r:id="" action="ppaction://media"/>
            <a:extLst>
              <a:ext uri="{FF2B5EF4-FFF2-40B4-BE49-F238E27FC236}">
                <a16:creationId xmlns:a16="http://schemas.microsoft.com/office/drawing/2014/main" id="{B38EC12C-ADDA-4887-8437-BD8903187F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3462" y="511894"/>
            <a:ext cx="487363" cy="487363"/>
          </a:xfrm>
          <a:prstGeom prst="rect">
            <a:avLst/>
          </a:prstGeom>
        </p:spPr>
      </p:pic>
    </p:spTree>
    <p:extLst>
      <p:ext uri="{BB962C8B-B14F-4D97-AF65-F5344CB8AC3E}">
        <p14:creationId xmlns:p14="http://schemas.microsoft.com/office/powerpoint/2010/main" val="186209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2EF80-22B7-4C90-8D62-AC7775C550AE}"/>
              </a:ext>
            </a:extLst>
          </p:cNvPr>
          <p:cNvPicPr>
            <a:picLocks noChangeAspect="1"/>
          </p:cNvPicPr>
          <p:nvPr/>
        </p:nvPicPr>
        <p:blipFill rotWithShape="1">
          <a:blip r:embed="rId4"/>
          <a:srcRect l="50000" t="9401" r="12201" b="10800"/>
          <a:stretch/>
        </p:blipFill>
        <p:spPr>
          <a:xfrm>
            <a:off x="-10456" y="810113"/>
            <a:ext cx="9441535" cy="5616624"/>
          </a:xfrm>
          <a:prstGeom prst="rect">
            <a:avLst/>
          </a:prstGeom>
        </p:spPr>
      </p:pic>
      <p:sp>
        <p:nvSpPr>
          <p:cNvPr id="7" name="Oval 6">
            <a:extLst>
              <a:ext uri="{FF2B5EF4-FFF2-40B4-BE49-F238E27FC236}">
                <a16:creationId xmlns:a16="http://schemas.microsoft.com/office/drawing/2014/main" id="{3118CF38-0FED-4D56-84CD-21CB3B9A1D46}"/>
              </a:ext>
            </a:extLst>
          </p:cNvPr>
          <p:cNvSpPr/>
          <p:nvPr/>
        </p:nvSpPr>
        <p:spPr>
          <a:xfrm>
            <a:off x="899592" y="1268760"/>
            <a:ext cx="43924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0E066A7-0ABF-4A14-AFEE-4A0570B4CDAA}"/>
              </a:ext>
            </a:extLst>
          </p:cNvPr>
          <p:cNvSpPr/>
          <p:nvPr/>
        </p:nvSpPr>
        <p:spPr>
          <a:xfrm>
            <a:off x="5038591" y="1268760"/>
            <a:ext cx="4392488" cy="588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DAD9521-850C-4D87-A85A-AD4BA7840A30}"/>
              </a:ext>
            </a:extLst>
          </p:cNvPr>
          <p:cNvSpPr/>
          <p:nvPr/>
        </p:nvSpPr>
        <p:spPr>
          <a:xfrm>
            <a:off x="1979712" y="4773112"/>
            <a:ext cx="43924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81D45B6-C9D8-4E54-A959-CF3B856B7674}"/>
              </a:ext>
            </a:extLst>
          </p:cNvPr>
          <p:cNvSpPr/>
          <p:nvPr/>
        </p:nvSpPr>
        <p:spPr>
          <a:xfrm>
            <a:off x="1619672" y="5805264"/>
            <a:ext cx="43924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5942511-273C-4743-9697-9F4415FF3F8A}"/>
              </a:ext>
            </a:extLst>
          </p:cNvPr>
          <p:cNvSpPr/>
          <p:nvPr/>
        </p:nvSpPr>
        <p:spPr>
          <a:xfrm>
            <a:off x="1115616" y="2132856"/>
            <a:ext cx="7848872" cy="756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Recorded Sound">
            <a:hlinkClick r:id="" action="ppaction://media"/>
            <a:extLst>
              <a:ext uri="{FF2B5EF4-FFF2-40B4-BE49-F238E27FC236}">
                <a16:creationId xmlns:a16="http://schemas.microsoft.com/office/drawing/2014/main" id="{DF086CE8-73FE-4920-9347-3A62AFFBAC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6416" y="465265"/>
            <a:ext cx="487363" cy="487363"/>
          </a:xfrm>
          <a:prstGeom prst="rect">
            <a:avLst/>
          </a:prstGeom>
        </p:spPr>
      </p:pic>
    </p:spTree>
    <p:extLst>
      <p:ext uri="{BB962C8B-B14F-4D97-AF65-F5344CB8AC3E}">
        <p14:creationId xmlns:p14="http://schemas.microsoft.com/office/powerpoint/2010/main" val="3267970454"/>
      </p:ext>
    </p:extLst>
  </p:cSld>
  <p:clrMapOvr>
    <a:masterClrMapping/>
  </p:clrMapOvr>
  <mc:AlternateContent xmlns:mc="http://schemas.openxmlformats.org/markup-compatibility/2006" xmlns:p14="http://schemas.microsoft.com/office/powerpoint/2010/main">
    <mc:Choice Requires="p14">
      <p:transition spd="slow" p14:dur="2000" advTm="67666"/>
    </mc:Choice>
    <mc:Fallback xmlns="">
      <p:transition spd="slow" advTm="67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1" presetClass="mediacall" presetSubtype="0" fill="hold" nodeType="afterEffect">
                                  <p:stCondLst>
                                    <p:cond delay="0"/>
                                  </p:stCondLst>
                                  <p:childTnLst>
                                    <p:cmd type="call" cmd="playFrom(0.0)">
                                      <p:cBhvr>
                                        <p:cTn id="25" dur="1385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7" grpId="0" animBg="1"/>
      <p:bldP spid="10" grpId="0" animBg="1"/>
      <p:bldP spid="11" grpId="0" animBg="1"/>
      <p:bldP spid="12" grpId="0" animBg="1"/>
      <p:bldP spid="9" grpId="0" animBg="1"/>
    </p:bldLst>
  </p:timing>
</p:sld>
</file>

<file path=ppt/theme/theme1.xml><?xml version="1.0" encoding="utf-8"?>
<a:theme xmlns:a="http://schemas.openxmlformats.org/drawingml/2006/main" name="Wood Gree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ood Green Theme" id="{BB6F7055-D9AA-436C-BBA5-050C3E81EB07}" vid="{1EEBBA58-0821-44F8-BF51-D6A8F7A98B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96b7e26-7754-4b51-91c5-8370201375e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9AF97C2EB6F945A77ACEADD4667D81" ma:contentTypeVersion="13" ma:contentTypeDescription="Create a new document." ma:contentTypeScope="" ma:versionID="0088243081d1282bbb0d7e8fd33e47da">
  <xsd:schema xmlns:xsd="http://www.w3.org/2001/XMLSchema" xmlns:xs="http://www.w3.org/2001/XMLSchema" xmlns:p="http://schemas.microsoft.com/office/2006/metadata/properties" xmlns:ns2="996ec48d-87c0-459e-abda-189e351c7ced" xmlns:ns3="e96b7e26-7754-4b51-91c5-8370201375ea" targetNamespace="http://schemas.microsoft.com/office/2006/metadata/properties" ma:root="true" ma:fieldsID="e92c596558c3320f63f38570ab6f5046" ns2:_="" ns3:_="">
    <xsd:import namespace="996ec48d-87c0-459e-abda-189e351c7ced"/>
    <xsd:import namespace="e96b7e26-7754-4b51-91c5-8370201375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ec48d-87c0-459e-abda-189e351c7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6b7e26-7754-4b51-91c5-8370201375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F1F16A-4EB8-49EA-834C-CC836D01AAA6}">
  <ds:schemaRefs>
    <ds:schemaRef ds:uri="996ec48d-87c0-459e-abda-189e351c7ced"/>
    <ds:schemaRef ds:uri="http://www.w3.org/XML/1998/namespace"/>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e96b7e26-7754-4b51-91c5-8370201375ea"/>
    <ds:schemaRef ds:uri="http://schemas.microsoft.com/office/2006/metadata/properties"/>
  </ds:schemaRefs>
</ds:datastoreItem>
</file>

<file path=customXml/itemProps2.xml><?xml version="1.0" encoding="utf-8"?>
<ds:datastoreItem xmlns:ds="http://schemas.openxmlformats.org/officeDocument/2006/customXml" ds:itemID="{E7361D1E-B464-458D-B8C7-A2495B235758}">
  <ds:schemaRefs>
    <ds:schemaRef ds:uri="http://schemas.microsoft.com/sharepoint/v3/contenttype/forms"/>
  </ds:schemaRefs>
</ds:datastoreItem>
</file>

<file path=customXml/itemProps3.xml><?xml version="1.0" encoding="utf-8"?>
<ds:datastoreItem xmlns:ds="http://schemas.openxmlformats.org/officeDocument/2006/customXml" ds:itemID="{04D31AAE-73F8-4A6C-A2CF-8F8B0CA0B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ec48d-87c0-459e-abda-189e351c7ced"/>
    <ds:schemaRef ds:uri="e96b7e26-7754-4b51-91c5-837020137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616</Words>
  <Application>Microsoft Office PowerPoint</Application>
  <PresentationFormat>On-screen Show (4:3)</PresentationFormat>
  <Paragraphs>45</Paragraphs>
  <Slides>12</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Frutiger</vt:lpstr>
      <vt:lpstr>Wood Green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Assessments and Health and Safety checks</vt:lpstr>
      <vt:lpstr>PowerPoint Presentation</vt:lpstr>
      <vt:lpstr>PowerPoint Presentation</vt:lpstr>
      <vt:lpstr>Deadlines for Paperwork</vt:lpstr>
      <vt:lpstr>WEX support in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Experience 2015</dc:title>
  <dc:creator>Amanda Birch</dc:creator>
  <cp:lastModifiedBy>Mr J Uppal</cp:lastModifiedBy>
  <cp:revision>2</cp:revision>
  <dcterms:created xsi:type="dcterms:W3CDTF">2015-03-10T16:55:59Z</dcterms:created>
  <dcterms:modified xsi:type="dcterms:W3CDTF">2026-07-20T09:45:14Z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0x010100199AF97C2EB6F945A77ACEADD4667D81</vt:lpwstr>
  </property>
  <property fmtid="{D5CDD505-2E9C-101B-9397-08002B2CF9AE}" pid="3" name="MediaServiceImageTags">
    <vt:lpwstr/>
  </property>
  <property fmtid="{D5CDD505-2E9C-101B-9397-08002B2CF9AE}" pid="4" name="Order">
    <vt:lpwstr>4823300.00000000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