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sldIdLst>
    <p:sldId id="256" r:id="rId6"/>
    <p:sldId id="316" r:id="rId7"/>
    <p:sldId id="310" r:id="rId8"/>
    <p:sldId id="306" r:id="rId9"/>
    <p:sldId id="307" r:id="rId10"/>
    <p:sldId id="322" r:id="rId11"/>
    <p:sldId id="323" r:id="rId12"/>
    <p:sldId id="329" r:id="rId13"/>
    <p:sldId id="334" r:id="rId14"/>
    <p:sldId id="279" r:id="rId15"/>
    <p:sldId id="277" r:id="rId16"/>
    <p:sldId id="2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31C6B-2B2C-D183-554E-2D140106C87A}" v="2" dt="2026-07-05T12:00:15.539"/>
    <p1510:client id="{52A17EFB-0A88-4FB5-CA2C-A4AC3B8AC366}" v="13" dt="2026-07-05T11:59:37.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234"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A Birch" userId="S::amanda.birch@woodgreenacademy.co.uk::8161a06a-857c-4a59-9bef-873d0dcc0d0e" providerId="AD" clId="Web-{48131C6B-2B2C-D183-554E-2D140106C87A}"/>
    <pc:docChg chg="modSld">
      <pc:chgData name="Miss A Birch" userId="S::amanda.birch@woodgreenacademy.co.uk::8161a06a-857c-4a59-9bef-873d0dcc0d0e" providerId="AD" clId="Web-{48131C6B-2B2C-D183-554E-2D140106C87A}" dt="2026-07-05T12:00:15.539" v="1" actId="1076"/>
      <pc:docMkLst>
        <pc:docMk/>
      </pc:docMkLst>
      <pc:sldChg chg="modSp">
        <pc:chgData name="Miss A Birch" userId="S::amanda.birch@woodgreenacademy.co.uk::8161a06a-857c-4a59-9bef-873d0dcc0d0e" providerId="AD" clId="Web-{48131C6B-2B2C-D183-554E-2D140106C87A}" dt="2026-07-05T12:00:15.539" v="1" actId="1076"/>
        <pc:sldMkLst>
          <pc:docMk/>
          <pc:sldMk cId="2444556185" sldId="329"/>
        </pc:sldMkLst>
        <pc:spChg chg="mod">
          <ac:chgData name="Miss A Birch" userId="S::amanda.birch@woodgreenacademy.co.uk::8161a06a-857c-4a59-9bef-873d0dcc0d0e" providerId="AD" clId="Web-{48131C6B-2B2C-D183-554E-2D140106C87A}" dt="2026-07-05T12:00:15.539" v="1" actId="1076"/>
          <ac:spMkLst>
            <pc:docMk/>
            <pc:sldMk cId="2444556185" sldId="329"/>
            <ac:spMk id="2" creationId="{640B986B-05AF-4EC0-A0AA-1C1304C16D8D}"/>
          </ac:spMkLst>
        </pc:spChg>
        <pc:spChg chg="mod">
          <ac:chgData name="Miss A Birch" userId="S::amanda.birch@woodgreenacademy.co.uk::8161a06a-857c-4a59-9bef-873d0dcc0d0e" providerId="AD" clId="Web-{48131C6B-2B2C-D183-554E-2D140106C87A}" dt="2026-07-05T12:00:13.836" v="0" actId="1076"/>
          <ac:spMkLst>
            <pc:docMk/>
            <pc:sldMk cId="2444556185" sldId="329"/>
            <ac:spMk id="15" creationId="{8C8AE8DC-A7BA-423F-9CAA-53D4940403AD}"/>
          </ac:spMkLst>
        </pc:spChg>
      </pc:sldChg>
    </pc:docChg>
  </pc:docChgLst>
  <pc:docChgLst>
    <pc:chgData name="Miss A Birch" userId="S::amanda.birch@woodgreenacademy.co.uk::8161a06a-857c-4a59-9bef-873d0dcc0d0e" providerId="AD" clId="Web-{52A17EFB-0A88-4FB5-CA2C-A4AC3B8AC366}"/>
    <pc:docChg chg="delSld modSld">
      <pc:chgData name="Miss A Birch" userId="S::amanda.birch@woodgreenacademy.co.uk::8161a06a-857c-4a59-9bef-873d0dcc0d0e" providerId="AD" clId="Web-{52A17EFB-0A88-4FB5-CA2C-A4AC3B8AC366}" dt="2026-07-05T11:59:37.256" v="12"/>
      <pc:docMkLst>
        <pc:docMk/>
      </pc:docMkLst>
      <pc:sldChg chg="modSp">
        <pc:chgData name="Miss A Birch" userId="S::amanda.birch@woodgreenacademy.co.uk::8161a06a-857c-4a59-9bef-873d0dcc0d0e" providerId="AD" clId="Web-{52A17EFB-0A88-4FB5-CA2C-A4AC3B8AC366}" dt="2026-07-05T11:59:26.381" v="11" actId="20577"/>
        <pc:sldMkLst>
          <pc:docMk/>
          <pc:sldMk cId="2456123875" sldId="322"/>
        </pc:sldMkLst>
        <pc:spChg chg="mod">
          <ac:chgData name="Miss A Birch" userId="S::amanda.birch@woodgreenacademy.co.uk::8161a06a-857c-4a59-9bef-873d0dcc0d0e" providerId="AD" clId="Web-{52A17EFB-0A88-4FB5-CA2C-A4AC3B8AC366}" dt="2026-07-05T11:59:26.381" v="11" actId="20577"/>
          <ac:spMkLst>
            <pc:docMk/>
            <pc:sldMk cId="2456123875" sldId="322"/>
            <ac:spMk id="3" creationId="{00000000-0000-0000-0000-000000000000}"/>
          </ac:spMkLst>
        </pc:spChg>
      </pc:sldChg>
      <pc:sldChg chg="del">
        <pc:chgData name="Miss A Birch" userId="S::amanda.birch@woodgreenacademy.co.uk::8161a06a-857c-4a59-9bef-873d0dcc0d0e" providerId="AD" clId="Web-{52A17EFB-0A88-4FB5-CA2C-A4AC3B8AC366}" dt="2026-07-05T11:59:37.256" v="12"/>
        <pc:sldMkLst>
          <pc:docMk/>
          <pc:sldMk cId="1664224742" sldId="327"/>
        </pc:sldMkLst>
      </pc:sldChg>
    </pc:docChg>
  </pc:docChgLst>
  <pc:docChgLst>
    <pc:chgData name="Miss A Birch" userId="S::amanda.birch@woodgreenacademy.co.uk::8161a06a-857c-4a59-9bef-873d0dcc0d0e" providerId="AD" clId="Web-{7CAACFF2-E148-E4F1-5955-AB950EC12BED}"/>
    <pc:docChg chg="modSld">
      <pc:chgData name="Miss A Birch" userId="S::amanda.birch@woodgreenacademy.co.uk::8161a06a-857c-4a59-9bef-873d0dcc0d0e" providerId="AD" clId="Web-{7CAACFF2-E148-E4F1-5955-AB950EC12BED}" dt="2026-06-24T07:52:22.929" v="3" actId="1076"/>
      <pc:docMkLst>
        <pc:docMk/>
      </pc:docMkLst>
      <pc:sldChg chg="addSp modSp">
        <pc:chgData name="Miss A Birch" userId="S::amanda.birch@woodgreenacademy.co.uk::8161a06a-857c-4a59-9bef-873d0dcc0d0e" providerId="AD" clId="Web-{7CAACFF2-E148-E4F1-5955-AB950EC12BED}" dt="2026-06-24T07:52:22.929" v="3" actId="1076"/>
        <pc:sldMkLst>
          <pc:docMk/>
          <pc:sldMk cId="1133331317" sldId="334"/>
        </pc:sldMkLst>
        <pc:spChg chg="add mod">
          <ac:chgData name="Miss A Birch" userId="S::amanda.birch@woodgreenacademy.co.uk::8161a06a-857c-4a59-9bef-873d0dcc0d0e" providerId="AD" clId="Web-{7CAACFF2-E148-E4F1-5955-AB950EC12BED}" dt="2026-06-24T07:52:22.929" v="3" actId="1076"/>
          <ac:spMkLst>
            <pc:docMk/>
            <pc:sldMk cId="1133331317" sldId="334"/>
            <ac:spMk id="5" creationId="{87C49839-F22D-2BFE-7C6E-42D6DFF7BB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A419E-D287-4020-9ED0-1C23B8BA7379}" type="datetimeFigureOut">
              <a:rPr lang="en-GB" smtClean="0"/>
              <a:t>20/07/2026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365F7-8541-40F7-8AF5-6EAC78A07ABF}" type="slidenum">
              <a:rPr lang="en-GB" smtClean="0"/>
              <a:t>‹#›</a:t>
            </a:fld>
            <a:endParaRPr lang="en-GB"/>
          </a:p>
        </p:txBody>
      </p:sp>
    </p:spTree>
    <p:extLst>
      <p:ext uri="{BB962C8B-B14F-4D97-AF65-F5344CB8AC3E}">
        <p14:creationId xmlns:p14="http://schemas.microsoft.com/office/powerpoint/2010/main" val="347850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7772400" cy="1326009"/>
          </a:xfrm>
        </p:spPr>
        <p:txBody>
          <a:bodyPr/>
          <a:lstStyle>
            <a:lvl1pPr>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83894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B58CE4-9AF3-46BE-BB05-F0D8B72E876D}"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756BF-DCE6-4591-977F-BFAFB7F85FAC}" type="slidenum">
              <a:rPr lang="en-GB" smtClean="0"/>
              <a:t>‹#›</a:t>
            </a:fld>
            <a:endParaRPr lang="en-GB"/>
          </a:p>
        </p:txBody>
      </p:sp>
      <p:sp>
        <p:nvSpPr>
          <p:cNvPr id="8" name="Footer Placeholder 4"/>
          <p:cNvSpPr txBox="1">
            <a:spLocks/>
          </p:cNvSpPr>
          <p:nvPr/>
        </p:nvSpPr>
        <p:spPr>
          <a:xfrm>
            <a:off x="3877816" y="8030699"/>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279803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58CE4-9AF3-46BE-BB05-F0D8B72E876D}"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756BF-DCE6-4591-977F-BFAFB7F85FAC}" type="slidenum">
              <a:rPr lang="en-GB" smtClean="0"/>
              <a:t>‹#›</a:t>
            </a:fld>
            <a:endParaRPr lang="en-GB"/>
          </a:p>
        </p:txBody>
      </p:sp>
      <p:sp>
        <p:nvSpPr>
          <p:cNvPr id="9"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0"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216224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0728"/>
            <a:ext cx="2057400" cy="514543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80728"/>
            <a:ext cx="6019800" cy="51454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58CE4-9AF3-46BE-BB05-F0D8B72E876D}"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756BF-DCE6-4591-977F-BFAFB7F85FAC}" type="slidenum">
              <a:rPr lang="en-GB" smtClean="0"/>
              <a:t>‹#›</a:t>
            </a:fld>
            <a:endParaRPr lang="en-GB"/>
          </a:p>
        </p:txBody>
      </p:sp>
      <p:sp>
        <p:nvSpPr>
          <p:cNvPr id="9"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0"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72907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0B13D50-DBA2-4F3C-8D33-EFBFD2B99335}"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14970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B13D50-DBA2-4F3C-8D33-EFBFD2B99335}"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327240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13D50-DBA2-4F3C-8D33-EFBFD2B99335}"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254650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B13D50-DBA2-4F3C-8D33-EFBFD2B99335}"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361626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B13D50-DBA2-4F3C-8D33-EFBFD2B99335}" type="datetimeFigureOut">
              <a:rPr lang="en-GB" smtClean="0"/>
              <a:t>20/07/2026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412369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B13D50-DBA2-4F3C-8D33-EFBFD2B99335}" type="datetimeFigureOut">
              <a:rPr lang="en-GB" smtClean="0"/>
              <a:t>20/07/2026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3615737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13D50-DBA2-4F3C-8D33-EFBFD2B99335}" type="datetimeFigureOut">
              <a:rPr lang="en-GB" smtClean="0"/>
              <a:t>20/07/2026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597468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B13D50-DBA2-4F3C-8D33-EFBFD2B99335}"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255184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2348880"/>
            <a:ext cx="8229600" cy="377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7"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396144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B13D50-DBA2-4F3C-8D33-EFBFD2B99335}"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263582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B13D50-DBA2-4F3C-8D33-EFBFD2B99335}"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1255025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B13D50-DBA2-4F3C-8D33-EFBFD2B99335}"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C2AA8-5E09-4DE3-9603-151619EF6856}" type="slidenum">
              <a:rPr lang="en-GB" smtClean="0"/>
              <a:t>‹#›</a:t>
            </a:fld>
            <a:endParaRPr lang="en-GB"/>
          </a:p>
        </p:txBody>
      </p:sp>
    </p:spTree>
    <p:extLst>
      <p:ext uri="{BB962C8B-B14F-4D97-AF65-F5344CB8AC3E}">
        <p14:creationId xmlns:p14="http://schemas.microsoft.com/office/powerpoint/2010/main" val="278803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645025"/>
            <a:ext cx="7772400" cy="1008112"/>
          </a:xfrm>
        </p:spPr>
        <p:txBody>
          <a:bodyPr anchor="t"/>
          <a:lstStyle>
            <a:lvl1pPr algn="l">
              <a:defRPr sz="40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55576" y="2708920"/>
            <a:ext cx="7772400" cy="666303"/>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58CE4-9AF3-46BE-BB05-F0D8B72E876D}"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756BF-DCE6-4591-977F-BFAFB7F85FAC}" type="slidenum">
              <a:rPr lang="en-GB" smtClean="0"/>
              <a:t>‹#›</a:t>
            </a:fld>
            <a:endParaRPr lang="en-GB"/>
          </a:p>
        </p:txBody>
      </p:sp>
    </p:spTree>
    <p:extLst>
      <p:ext uri="{BB962C8B-B14F-4D97-AF65-F5344CB8AC3E}">
        <p14:creationId xmlns:p14="http://schemas.microsoft.com/office/powerpoint/2010/main" val="64597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B58CE4-9AF3-46BE-BB05-F0D8B72E876D}"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756BF-DCE6-4591-977F-BFAFB7F85FAC}" type="slidenum">
              <a:rPr lang="en-GB" smtClean="0"/>
              <a:t>‹#›</a:t>
            </a:fld>
            <a:endParaRPr lang="en-GB"/>
          </a:p>
        </p:txBody>
      </p:sp>
      <p:sp>
        <p:nvSpPr>
          <p:cNvPr id="10"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1"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338389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B58CE4-9AF3-46BE-BB05-F0D8B72E876D}" type="datetimeFigureOut">
              <a:rPr lang="en-GB" smtClean="0"/>
              <a:t>20/07/2026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5756BF-DCE6-4591-977F-BFAFB7F85FAC}" type="slidenum">
              <a:rPr lang="en-GB" smtClean="0"/>
              <a:t>‹#›</a:t>
            </a:fld>
            <a:endParaRPr lang="en-GB"/>
          </a:p>
        </p:txBody>
      </p:sp>
      <p:sp>
        <p:nvSpPr>
          <p:cNvPr id="12"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3"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32599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773832"/>
            <a:ext cx="8229600" cy="11430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B58CE4-9AF3-46BE-BB05-F0D8B72E876D}" type="datetimeFigureOut">
              <a:rPr lang="en-GB" smtClean="0"/>
              <a:t>20/07/2026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5756BF-DCE6-4591-977F-BFAFB7F85FAC}" type="slidenum">
              <a:rPr lang="en-GB" smtClean="0"/>
              <a:t>‹#›</a:t>
            </a:fld>
            <a:endParaRPr lang="en-GB"/>
          </a:p>
        </p:txBody>
      </p:sp>
      <p:sp>
        <p:nvSpPr>
          <p:cNvPr id="7"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8"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80655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58CE4-9AF3-46BE-BB05-F0D8B72E876D}" type="datetimeFigureOut">
              <a:rPr lang="en-GB" smtClean="0"/>
              <a:t>20/07/2026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5756BF-DCE6-4591-977F-BFAFB7F85FAC}" type="slidenum">
              <a:rPr lang="en-GB" smtClean="0"/>
              <a:t>‹#›</a:t>
            </a:fld>
            <a:endParaRPr lang="en-GB"/>
          </a:p>
        </p:txBody>
      </p:sp>
      <p:sp>
        <p:nvSpPr>
          <p:cNvPr id="6" name="Footer Placeholder 4"/>
          <p:cNvSpPr txBox="1">
            <a:spLocks/>
          </p:cNvSpPr>
          <p:nvPr/>
        </p:nvSpPr>
        <p:spPr>
          <a:xfrm>
            <a:off x="161967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302318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52638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B58CE4-9AF3-46BE-BB05-F0D8B72E876D}"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756BF-DCE6-4591-977F-BFAFB7F85FAC}" type="slidenum">
              <a:rPr lang="en-GB" smtClean="0"/>
              <a:t>‹#›</a:t>
            </a:fld>
            <a:endParaRPr lang="en-GB"/>
          </a:p>
        </p:txBody>
      </p:sp>
      <p:sp>
        <p:nvSpPr>
          <p:cNvPr id="10"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1"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92468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B58CE4-9AF3-46BE-BB05-F0D8B72E876D}"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756BF-DCE6-4591-977F-BFAFB7F85FAC}" type="slidenum">
              <a:rPr lang="en-GB" smtClean="0"/>
              <a:t>‹#›</a:t>
            </a:fld>
            <a:endParaRPr lang="en-GB"/>
          </a:p>
        </p:txBody>
      </p:sp>
      <p:sp>
        <p:nvSpPr>
          <p:cNvPr id="10"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1"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28110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36712"/>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58CE4-9AF3-46BE-BB05-F0D8B72E876D}" type="datetimeFigureOut">
              <a:rPr lang="en-GB" smtClean="0"/>
              <a:t>20/07/2026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756BF-DCE6-4591-977F-BFAFB7F85FAC}" type="slidenum">
              <a:rPr lang="en-GB" smtClean="0"/>
              <a:t>‹#›</a:t>
            </a:fld>
            <a:endParaRPr lang="en-GB"/>
          </a:p>
        </p:txBody>
      </p:sp>
    </p:spTree>
    <p:extLst>
      <p:ext uri="{BB962C8B-B14F-4D97-AF65-F5344CB8AC3E}">
        <p14:creationId xmlns:p14="http://schemas.microsoft.com/office/powerpoint/2010/main" val="133572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B13D50-DBA2-4F3C-8D33-EFBFD2B99335}" type="datetimeFigureOut">
              <a:rPr lang="en-GB" smtClean="0"/>
              <a:t>20/07/2026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DC2AA8-5E09-4DE3-9603-151619EF6856}" type="slidenum">
              <a:rPr lang="en-GB" smtClean="0"/>
              <a:t>‹#›</a:t>
            </a:fld>
            <a:endParaRPr lang="en-GB"/>
          </a:p>
        </p:txBody>
      </p:sp>
    </p:spTree>
    <p:extLst>
      <p:ext uri="{BB962C8B-B14F-4D97-AF65-F5344CB8AC3E}">
        <p14:creationId xmlns:p14="http://schemas.microsoft.com/office/powerpoint/2010/main" val="166050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hyperlink" Target="mailto:amanda.birch@woodgreenacademy.co.uk"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hyperlink" Target="https://www.sandwell.gov.uk/downloads/file/22142/education_based_application_form" TargetMode="External"/><Relationship Id="rId4" Type="http://schemas.openxmlformats.org/officeDocument/2006/relationships/hyperlink" Target="http://www.sandwell.gov.uk/workexperienc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hyperlink" Target="https://woodgreenacademy633.sharepoint.com/:f:/r/sites/PersonalDevelopment/Shared%20Documents/Step%20Up4%20Life%20Programme/Su4L%20Edited%20materials%20for%20Teaching/Preparing%204%20Life%20in%20the%20Wider%20World/Preparing%204%20Life%20in%20the%20Wider%20World/Su4L%20Y9%20Day%206?csf=1&amp;web=1&amp;e=vMdsxT"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hyperlink" Target="https://forms.cloud.microsoft/e/K4s8gdP9cR"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Work Experience 2027</a:t>
            </a:r>
            <a:endParaRPr lang="en-US"/>
          </a:p>
        </p:txBody>
      </p:sp>
      <p:sp>
        <p:nvSpPr>
          <p:cNvPr id="3" name="Subtitle 2"/>
          <p:cNvSpPr>
            <a:spLocks noGrp="1"/>
          </p:cNvSpPr>
          <p:nvPr>
            <p:ph type="subTitle" idx="1"/>
          </p:nvPr>
        </p:nvSpPr>
        <p:spPr/>
        <p:txBody>
          <a:bodyPr/>
          <a:lstStyle/>
          <a:p>
            <a:r>
              <a:rPr lang="en-GB"/>
              <a:t>Year 10 </a:t>
            </a:r>
          </a:p>
        </p:txBody>
      </p:sp>
    </p:spTree>
    <p:extLst>
      <p:ext uri="{BB962C8B-B14F-4D97-AF65-F5344CB8AC3E}">
        <p14:creationId xmlns:p14="http://schemas.microsoft.com/office/powerpoint/2010/main" val="230831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25DA-6A38-430B-9831-10FC339FDDC5}"/>
              </a:ext>
            </a:extLst>
          </p:cNvPr>
          <p:cNvSpPr>
            <a:spLocks noGrp="1"/>
          </p:cNvSpPr>
          <p:nvPr>
            <p:ph type="title"/>
          </p:nvPr>
        </p:nvSpPr>
        <p:spPr>
          <a:xfrm>
            <a:off x="628650" y="1131094"/>
            <a:ext cx="7886700" cy="411956"/>
          </a:xfrm>
        </p:spPr>
        <p:txBody>
          <a:bodyPr>
            <a:normAutofit fontScale="90000"/>
          </a:bodyPr>
          <a:lstStyle/>
          <a:p>
            <a:pPr algn="ctr"/>
            <a:r>
              <a:rPr lang="en-GB" b="1" u="sng"/>
              <a:t>Work Experience email template:</a:t>
            </a:r>
          </a:p>
        </p:txBody>
      </p:sp>
      <p:sp>
        <p:nvSpPr>
          <p:cNvPr id="3" name="Content Placeholder 2">
            <a:extLst>
              <a:ext uri="{FF2B5EF4-FFF2-40B4-BE49-F238E27FC236}">
                <a16:creationId xmlns:a16="http://schemas.microsoft.com/office/drawing/2014/main" id="{15ADF5C6-1AD5-4C51-BC83-A23E63212BA4}"/>
              </a:ext>
            </a:extLst>
          </p:cNvPr>
          <p:cNvSpPr>
            <a:spLocks noGrp="1"/>
          </p:cNvSpPr>
          <p:nvPr>
            <p:ph idx="1"/>
          </p:nvPr>
        </p:nvSpPr>
        <p:spPr>
          <a:xfrm>
            <a:off x="222324" y="1916832"/>
            <a:ext cx="8906768" cy="4457699"/>
          </a:xfrm>
        </p:spPr>
        <p:txBody>
          <a:bodyPr vert="horz" lIns="68580" tIns="34290" rIns="68580" bIns="34290" rtlCol="0" anchor="t">
            <a:normAutofit fontScale="77500" lnSpcReduction="20000"/>
          </a:bodyPr>
          <a:lstStyle/>
          <a:p>
            <a:pPr marL="0" indent="0">
              <a:buNone/>
            </a:pPr>
            <a:r>
              <a:rPr lang="en-GB"/>
              <a:t>Dear (Mr/ Mrs/ Miss + NAME), </a:t>
            </a:r>
          </a:p>
          <a:p>
            <a:pPr marL="0" indent="0">
              <a:buNone/>
            </a:pPr>
            <a:r>
              <a:rPr lang="en-GB" b="1"/>
              <a:t>Subject</a:t>
            </a:r>
            <a:r>
              <a:rPr lang="en-GB"/>
              <a:t>: Work Experience Placement (19th to 23rd April 2027) or (26th to 30th April 2027)</a:t>
            </a:r>
            <a:endParaRPr lang="en-GB">
              <a:ea typeface="Calibri"/>
              <a:cs typeface="Calibri"/>
            </a:endParaRPr>
          </a:p>
          <a:p>
            <a:r>
              <a:rPr lang="en-GB"/>
              <a:t>I am a 14/15 year old student at Wood Green Academy , Wednesbury. </a:t>
            </a:r>
            <a:endParaRPr lang="en-GB">
              <a:cs typeface="Calibri"/>
            </a:endParaRPr>
          </a:p>
          <a:p>
            <a:r>
              <a:rPr lang="en-GB"/>
              <a:t>I will be completing my work experience( dates). I am hoping that you are able to offer me a placement within your company/organisation, as it would give me the opportunity to find out what this field of work is really like and what it involves. </a:t>
            </a:r>
            <a:endParaRPr lang="en-GB">
              <a:cs typeface="Calibri"/>
            </a:endParaRPr>
          </a:p>
          <a:p>
            <a:r>
              <a:rPr lang="en-GB"/>
              <a:t>The reason why I would like to complete my placement at [Company name] is [explain why you have chosen to write to them e.g. I am interested in finding out more about….. or I would like to gain experience in…..]</a:t>
            </a:r>
            <a:endParaRPr lang="en-GB">
              <a:cs typeface="Calibri"/>
            </a:endParaRPr>
          </a:p>
          <a:p>
            <a:r>
              <a:rPr lang="en-GB"/>
              <a:t>[</a:t>
            </a:r>
            <a:r>
              <a:rPr lang="en-GB" b="1"/>
              <a:t>You can also use this section to show what you know about the company:)</a:t>
            </a:r>
            <a:r>
              <a:rPr lang="en-GB"/>
              <a:t> At school I am studying…. Or my hobbies and interests are……] [Tell the company a bit about yourself; include any responsibilities that you have, both in and out of school or any previous work experience]</a:t>
            </a:r>
            <a:endParaRPr lang="en-GB">
              <a:cs typeface="Calibri"/>
            </a:endParaRPr>
          </a:p>
          <a:p>
            <a:r>
              <a:rPr lang="en-GB"/>
              <a:t>If you have any queries please contact me on this email: (SCHOOL EMAIL ADDRESS)</a:t>
            </a:r>
            <a:endParaRPr lang="en-GB">
              <a:ea typeface="Calibri"/>
              <a:cs typeface="Calibri"/>
            </a:endParaRPr>
          </a:p>
          <a:p>
            <a:r>
              <a:rPr lang="en-GB"/>
              <a:t>/ (Alternatively, please email (name of teacher) at my school at:</a:t>
            </a:r>
            <a:endParaRPr lang="en-GB">
              <a:cs typeface="Calibri"/>
            </a:endParaRPr>
          </a:p>
          <a:p>
            <a:r>
              <a:rPr lang="en-GB"/>
              <a:t> (</a:t>
            </a:r>
            <a:r>
              <a:rPr lang="en-GB">
                <a:hlinkClick r:id="rId4"/>
              </a:rPr>
              <a:t>amanda.birch@woodgreenacademy.co.uk</a:t>
            </a:r>
            <a:r>
              <a:rPr lang="en-GB"/>
              <a:t>) who is co-ordinating my placement. </a:t>
            </a:r>
            <a:endParaRPr lang="en-GB">
              <a:cs typeface="Calibri"/>
            </a:endParaRPr>
          </a:p>
          <a:p>
            <a:r>
              <a:rPr lang="en-GB"/>
              <a:t>I look forward to hearing from you. Thank you,</a:t>
            </a:r>
            <a:endParaRPr lang="en-GB">
              <a:cs typeface="Calibri"/>
            </a:endParaRPr>
          </a:p>
          <a:p>
            <a:r>
              <a:rPr lang="en-GB"/>
              <a:t>(YOUR NAME)</a:t>
            </a:r>
            <a:endParaRPr lang="en-GB">
              <a:cs typeface="Calibri"/>
            </a:endParaRPr>
          </a:p>
        </p:txBody>
      </p:sp>
      <p:pic>
        <p:nvPicPr>
          <p:cNvPr id="4" name="Recorded Sound">
            <a:hlinkClick r:id="" action="ppaction://media"/>
            <a:extLst>
              <a:ext uri="{FF2B5EF4-FFF2-40B4-BE49-F238E27FC236}">
                <a16:creationId xmlns:a16="http://schemas.microsoft.com/office/drawing/2014/main" id="{16EFD393-976B-4043-A173-35542889AD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1668" y="213159"/>
            <a:ext cx="487363" cy="487363"/>
          </a:xfrm>
          <a:prstGeom prst="rect">
            <a:avLst/>
          </a:prstGeom>
        </p:spPr>
      </p:pic>
    </p:spTree>
    <p:extLst>
      <p:ext uri="{BB962C8B-B14F-4D97-AF65-F5344CB8AC3E}">
        <p14:creationId xmlns:p14="http://schemas.microsoft.com/office/powerpoint/2010/main" val="1586243493"/>
      </p:ext>
    </p:extLst>
  </p:cSld>
  <p:clrMapOvr>
    <a:masterClrMapping/>
  </p:clrMapOvr>
  <mc:AlternateContent xmlns:mc="http://schemas.openxmlformats.org/markup-compatibility/2006" xmlns:p14="http://schemas.microsoft.com/office/powerpoint/2010/main">
    <mc:Choice Requires="p14">
      <p:transition spd="slow" p14:dur="2000" advTm="198461"/>
    </mc:Choice>
    <mc:Fallback xmlns="">
      <p:transition spd="slow" advTm="198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6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79" y="993339"/>
            <a:ext cx="8229600" cy="1143000"/>
          </a:xfrm>
        </p:spPr>
        <p:txBody>
          <a:bodyPr>
            <a:normAutofit fontScale="90000"/>
          </a:bodyPr>
          <a:lstStyle/>
          <a:p>
            <a:r>
              <a:rPr lang="en-GB" b="1"/>
              <a:t>Applying to Sandwell Council</a:t>
            </a:r>
            <a:br>
              <a:rPr lang="en-GB" b="1"/>
            </a:br>
            <a:r>
              <a:rPr lang="en-GB"/>
              <a:t> </a:t>
            </a:r>
          </a:p>
        </p:txBody>
      </p:sp>
      <p:sp>
        <p:nvSpPr>
          <p:cNvPr id="3" name="Content Placeholder 2"/>
          <p:cNvSpPr>
            <a:spLocks noGrp="1"/>
          </p:cNvSpPr>
          <p:nvPr>
            <p:ph idx="1"/>
          </p:nvPr>
        </p:nvSpPr>
        <p:spPr>
          <a:xfrm>
            <a:off x="26695" y="1264196"/>
            <a:ext cx="8712968" cy="4685084"/>
          </a:xfrm>
        </p:spPr>
        <p:txBody>
          <a:bodyPr>
            <a:noAutofit/>
          </a:bodyPr>
          <a:lstStyle/>
          <a:p>
            <a:r>
              <a:rPr lang="en-GB" sz="2800"/>
              <a:t> </a:t>
            </a:r>
          </a:p>
          <a:p>
            <a:endParaRPr lang="en-GB" sz="2400" b="1"/>
          </a:p>
        </p:txBody>
      </p:sp>
      <p:sp>
        <p:nvSpPr>
          <p:cNvPr id="4" name="Rectangle 3"/>
          <p:cNvSpPr/>
          <p:nvPr/>
        </p:nvSpPr>
        <p:spPr>
          <a:xfrm>
            <a:off x="378677" y="1659285"/>
            <a:ext cx="8496944" cy="3970318"/>
          </a:xfrm>
          <a:prstGeom prst="rect">
            <a:avLst/>
          </a:prstGeom>
        </p:spPr>
        <p:txBody>
          <a:bodyPr wrap="square">
            <a:spAutoFit/>
          </a:bodyPr>
          <a:lstStyle/>
          <a:p>
            <a:r>
              <a:rPr lang="en-GB" sz="2800"/>
              <a:t>Sandwell council are committed to helping pupils find a work experience placement and now have a new </a:t>
            </a:r>
            <a:r>
              <a:rPr lang="en-GB" sz="2800" b="1"/>
              <a:t>ON LINE</a:t>
            </a:r>
            <a:r>
              <a:rPr lang="en-GB" sz="2800"/>
              <a:t> procedure.</a:t>
            </a:r>
            <a:br>
              <a:rPr lang="en-GB" sz="2800"/>
            </a:br>
            <a:r>
              <a:rPr lang="en-GB" sz="2800"/>
              <a:t> </a:t>
            </a:r>
            <a:br>
              <a:rPr lang="en-GB" sz="2800"/>
            </a:br>
            <a:r>
              <a:rPr lang="en-GB" sz="2800"/>
              <a:t>Log onto </a:t>
            </a:r>
            <a:r>
              <a:rPr lang="en-GB" sz="2800" u="sng">
                <a:hlinkClick r:id="rId4"/>
              </a:rPr>
              <a:t>www.sandwell.gov.uk/workexperience</a:t>
            </a:r>
            <a:r>
              <a:rPr lang="en-GB" sz="2800"/>
              <a:t> - </a:t>
            </a:r>
          </a:p>
          <a:p>
            <a:r>
              <a:rPr lang="en-GB" sz="2800"/>
              <a:t>Application form print off and complete</a:t>
            </a:r>
          </a:p>
          <a:p>
            <a:r>
              <a:rPr lang="en-GB" sz="2800">
                <a:hlinkClick r:id="rId5"/>
              </a:rPr>
              <a:t>https://www.sandwell.gov.uk/downloads/file/22142/education_based_application_form</a:t>
            </a:r>
            <a:endParaRPr lang="en-GB" sz="2800"/>
          </a:p>
          <a:p>
            <a:endParaRPr lang="en-GB" sz="2800"/>
          </a:p>
        </p:txBody>
      </p:sp>
      <p:pic>
        <p:nvPicPr>
          <p:cNvPr id="5" name="Recorded Sound">
            <a:hlinkClick r:id="" action="ppaction://media"/>
            <a:extLst>
              <a:ext uri="{FF2B5EF4-FFF2-40B4-BE49-F238E27FC236}">
                <a16:creationId xmlns:a16="http://schemas.microsoft.com/office/drawing/2014/main" id="{3BC849C7-182C-40AC-8DA5-F7B9EAAAF9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31458" y="700837"/>
            <a:ext cx="487363" cy="487363"/>
          </a:xfrm>
          <a:prstGeom prst="rect">
            <a:avLst/>
          </a:prstGeom>
        </p:spPr>
      </p:pic>
    </p:spTree>
    <p:extLst>
      <p:ext uri="{BB962C8B-B14F-4D97-AF65-F5344CB8AC3E}">
        <p14:creationId xmlns:p14="http://schemas.microsoft.com/office/powerpoint/2010/main" val="42530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692696"/>
            <a:ext cx="8229600" cy="1143000"/>
          </a:xfrm>
        </p:spPr>
        <p:txBody>
          <a:bodyPr>
            <a:normAutofit fontScale="90000"/>
          </a:bodyPr>
          <a:lstStyle/>
          <a:p>
            <a:br>
              <a:rPr lang="en-GB" b="1"/>
            </a:br>
            <a:r>
              <a:rPr lang="en-GB"/>
              <a:t> </a:t>
            </a:r>
          </a:p>
        </p:txBody>
      </p:sp>
      <p:sp>
        <p:nvSpPr>
          <p:cNvPr id="3" name="Content Placeholder 2"/>
          <p:cNvSpPr>
            <a:spLocks noGrp="1"/>
          </p:cNvSpPr>
          <p:nvPr>
            <p:ph idx="1"/>
          </p:nvPr>
        </p:nvSpPr>
        <p:spPr>
          <a:xfrm>
            <a:off x="26695" y="1264196"/>
            <a:ext cx="8712968" cy="4685084"/>
          </a:xfrm>
        </p:spPr>
        <p:txBody>
          <a:bodyPr>
            <a:noAutofit/>
          </a:bodyPr>
          <a:lstStyle/>
          <a:p>
            <a:endParaRPr lang="en-GB" sz="2800"/>
          </a:p>
          <a:p>
            <a:endParaRPr lang="en-GB" sz="2400" b="1"/>
          </a:p>
        </p:txBody>
      </p:sp>
      <p:sp>
        <p:nvSpPr>
          <p:cNvPr id="4" name="Rectangle 3"/>
          <p:cNvSpPr/>
          <p:nvPr/>
        </p:nvSpPr>
        <p:spPr>
          <a:xfrm>
            <a:off x="242719" y="1052736"/>
            <a:ext cx="8496944" cy="4401205"/>
          </a:xfrm>
          <a:prstGeom prst="rect">
            <a:avLst/>
          </a:prstGeom>
        </p:spPr>
        <p:txBody>
          <a:bodyPr wrap="square">
            <a:spAutoFit/>
          </a:bodyPr>
          <a:lstStyle/>
          <a:p>
            <a:r>
              <a:rPr lang="en-GB" sz="2800" b="1"/>
              <a:t>There are no guarantees of a placement.  </a:t>
            </a:r>
            <a:r>
              <a:rPr lang="en-GB" sz="2800"/>
              <a:t>As the council will receive requests from pupils in other schools, so you must get your application form in as soon as possible, so that you can be processed.  You must hand in your completed Application form to Miss Birch, who will email your application to Sandwell Council.  </a:t>
            </a:r>
          </a:p>
          <a:p>
            <a:endParaRPr lang="en-GB" sz="2800"/>
          </a:p>
          <a:p>
            <a:r>
              <a:rPr lang="en-GB" sz="2800"/>
              <a:t>Be Aware: there is no guarantee of a placement and so you should always find a back up placement, just in case your application is not successful. </a:t>
            </a:r>
          </a:p>
        </p:txBody>
      </p:sp>
    </p:spTree>
    <p:extLst>
      <p:ext uri="{BB962C8B-B14F-4D97-AF65-F5344CB8AC3E}">
        <p14:creationId xmlns:p14="http://schemas.microsoft.com/office/powerpoint/2010/main" val="179364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16" y="1420870"/>
            <a:ext cx="8229600" cy="1143000"/>
          </a:xfrm>
        </p:spPr>
        <p:txBody>
          <a:bodyPr>
            <a:normAutofit fontScale="90000"/>
          </a:bodyPr>
          <a:lstStyle/>
          <a:p>
            <a:br>
              <a:rPr lang="en-GB" u="sng"/>
            </a:br>
            <a:r>
              <a:rPr lang="en-GB" u="sng">
                <a:solidFill>
                  <a:srgbClr val="7030A0"/>
                </a:solidFill>
              </a:rPr>
              <a:t>Population 1 </a:t>
            </a:r>
            <a:br>
              <a:rPr lang="en-GB" u="sng">
                <a:solidFill>
                  <a:srgbClr val="7030A0"/>
                </a:solidFill>
              </a:rPr>
            </a:br>
            <a:br>
              <a:rPr lang="en-GB" u="sng">
                <a:solidFill>
                  <a:srgbClr val="7030A0"/>
                </a:solidFill>
              </a:rPr>
            </a:br>
            <a:r>
              <a:rPr lang="en-GB" u="sng">
                <a:solidFill>
                  <a:srgbClr val="7030A0"/>
                </a:solidFill>
              </a:rPr>
              <a:t>Monday 19</a:t>
            </a:r>
            <a:r>
              <a:rPr lang="en-GB" u="sng" baseline="30000">
                <a:solidFill>
                  <a:srgbClr val="7030A0"/>
                </a:solidFill>
              </a:rPr>
              <a:t>th</a:t>
            </a:r>
            <a:r>
              <a:rPr lang="en-GB" u="sng">
                <a:solidFill>
                  <a:srgbClr val="7030A0"/>
                </a:solidFill>
              </a:rPr>
              <a:t> to Friday 23rd April 2027</a:t>
            </a:r>
            <a:br>
              <a:rPr lang="en-GB" u="sng"/>
            </a:br>
            <a:endParaRPr lang="en-GB" u="sng"/>
          </a:p>
        </p:txBody>
      </p:sp>
      <p:sp>
        <p:nvSpPr>
          <p:cNvPr id="6" name="Content Placeholder 2"/>
          <p:cNvSpPr txBox="1">
            <a:spLocks/>
          </p:cNvSpPr>
          <p:nvPr/>
        </p:nvSpPr>
        <p:spPr>
          <a:xfrm>
            <a:off x="914400" y="5013176"/>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a:p>
        </p:txBody>
      </p:sp>
      <p:sp>
        <p:nvSpPr>
          <p:cNvPr id="7" name="Title 1">
            <a:extLst>
              <a:ext uri="{FF2B5EF4-FFF2-40B4-BE49-F238E27FC236}">
                <a16:creationId xmlns:a16="http://schemas.microsoft.com/office/drawing/2014/main" id="{A56A02A5-9676-36A5-A17F-3012C41CDED9}"/>
              </a:ext>
            </a:extLst>
          </p:cNvPr>
          <p:cNvSpPr txBox="1">
            <a:spLocks/>
          </p:cNvSpPr>
          <p:nvPr/>
        </p:nvSpPr>
        <p:spPr>
          <a:xfrm>
            <a:off x="297925" y="3248110"/>
            <a:ext cx="8708342" cy="314175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3000" u="sng"/>
            </a:br>
            <a:r>
              <a:rPr lang="en-GB" sz="3500" u="sng">
                <a:solidFill>
                  <a:srgbClr val="7030A0"/>
                </a:solidFill>
                <a:latin typeface="Arial"/>
                <a:cs typeface="Arial"/>
              </a:rPr>
              <a:t>Population 2</a:t>
            </a:r>
            <a:br>
              <a:rPr lang="en-GB" sz="3500" u="sng">
                <a:latin typeface="Arial"/>
              </a:rPr>
            </a:br>
            <a:br>
              <a:rPr lang="en-GB" sz="3500" u="sng">
                <a:latin typeface="Arial"/>
              </a:rPr>
            </a:br>
            <a:r>
              <a:rPr lang="en-GB" sz="3500" u="sng">
                <a:solidFill>
                  <a:srgbClr val="7030A0"/>
                </a:solidFill>
                <a:latin typeface="Arial"/>
                <a:cs typeface="Arial"/>
              </a:rPr>
              <a:t>Monday 26</a:t>
            </a:r>
            <a:r>
              <a:rPr lang="en-GB" sz="3500" u="sng" baseline="30000">
                <a:solidFill>
                  <a:srgbClr val="7030A0"/>
                </a:solidFill>
                <a:latin typeface="Arial"/>
                <a:cs typeface="Arial"/>
              </a:rPr>
              <a:t>th</a:t>
            </a:r>
            <a:r>
              <a:rPr lang="en-GB" sz="3500" u="sng">
                <a:solidFill>
                  <a:srgbClr val="7030A0"/>
                </a:solidFill>
                <a:latin typeface="Arial"/>
                <a:cs typeface="Arial"/>
              </a:rPr>
              <a:t> to Friday 30</a:t>
            </a:r>
            <a:r>
              <a:rPr lang="en-GB" sz="3500" u="sng" baseline="30000">
                <a:solidFill>
                  <a:srgbClr val="7030A0"/>
                </a:solidFill>
                <a:latin typeface="Arial"/>
                <a:cs typeface="Arial"/>
              </a:rPr>
              <a:t>th</a:t>
            </a:r>
            <a:r>
              <a:rPr lang="en-GB" sz="3500" u="sng">
                <a:solidFill>
                  <a:srgbClr val="7030A0"/>
                </a:solidFill>
                <a:latin typeface="Arial"/>
                <a:cs typeface="Arial"/>
              </a:rPr>
              <a:t> April 202</a:t>
            </a:r>
            <a:r>
              <a:rPr lang="en-GB" sz="3000" u="sng">
                <a:solidFill>
                  <a:srgbClr val="7030A0"/>
                </a:solidFill>
                <a:latin typeface="Arial"/>
                <a:cs typeface="Arial"/>
              </a:rPr>
              <a:t>7</a:t>
            </a:r>
            <a:br>
              <a:rPr lang="en-GB" u="sng"/>
            </a:br>
            <a:endParaRPr lang="en-GB" u="sng"/>
          </a:p>
        </p:txBody>
      </p:sp>
    </p:spTree>
    <p:extLst>
      <p:ext uri="{BB962C8B-B14F-4D97-AF65-F5344CB8AC3E}">
        <p14:creationId xmlns:p14="http://schemas.microsoft.com/office/powerpoint/2010/main" val="1432062239"/>
      </p:ext>
    </p:extLst>
  </p:cSld>
  <p:clrMapOvr>
    <a:masterClrMapping/>
  </p:clrMapOvr>
  <mc:AlternateContent xmlns:mc="http://schemas.openxmlformats.org/markup-compatibility/2006" xmlns:p14="http://schemas.microsoft.com/office/powerpoint/2010/main">
    <mc:Choice Requires="p14">
      <p:transition spd="slow" p14:dur="2000" advTm="40240"/>
    </mc:Choice>
    <mc:Fallback xmlns="">
      <p:transition spd="slow" advTm="402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a:t>What placement can I do?</a:t>
            </a:r>
            <a:br>
              <a:rPr lang="en-GB" b="1"/>
            </a:br>
            <a:r>
              <a:rPr lang="en-GB"/>
              <a:t> </a:t>
            </a:r>
          </a:p>
        </p:txBody>
      </p:sp>
      <p:sp>
        <p:nvSpPr>
          <p:cNvPr id="3" name="Content Placeholder 2"/>
          <p:cNvSpPr>
            <a:spLocks noGrp="1"/>
          </p:cNvSpPr>
          <p:nvPr>
            <p:ph idx="1"/>
          </p:nvPr>
        </p:nvSpPr>
        <p:spPr>
          <a:xfrm>
            <a:off x="467544" y="1988840"/>
            <a:ext cx="8229600" cy="3960440"/>
          </a:xfrm>
        </p:spPr>
        <p:txBody>
          <a:bodyPr>
            <a:normAutofit fontScale="92500" lnSpcReduction="20000"/>
          </a:bodyPr>
          <a:lstStyle/>
          <a:p>
            <a:r>
              <a:rPr lang="en-GB"/>
              <a:t>Firstly, start to think, </a:t>
            </a:r>
            <a:r>
              <a:rPr lang="en-GB" b="1"/>
              <a:t>“What do I want to do?”</a:t>
            </a:r>
            <a:r>
              <a:rPr lang="en-GB"/>
              <a:t>. The whole experience should be something </a:t>
            </a:r>
            <a:r>
              <a:rPr lang="en-GB" b="1"/>
              <a:t>you </a:t>
            </a:r>
            <a:r>
              <a:rPr lang="en-GB"/>
              <a:t>would like to do. </a:t>
            </a:r>
          </a:p>
          <a:p>
            <a:r>
              <a:rPr lang="en-GB"/>
              <a:t>You need to start thinking of a career that you may like to do in the future that you would like to try out. </a:t>
            </a:r>
          </a:p>
          <a:p>
            <a:r>
              <a:rPr lang="en-GB"/>
              <a:t>Think of things </a:t>
            </a:r>
            <a:r>
              <a:rPr lang="en-GB" b="1"/>
              <a:t>you </a:t>
            </a:r>
            <a:r>
              <a:rPr lang="en-GB"/>
              <a:t>are interested in, not what your friends are doing or what people are telling you to do.</a:t>
            </a:r>
          </a:p>
        </p:txBody>
      </p:sp>
    </p:spTree>
    <p:extLst>
      <p:ext uri="{BB962C8B-B14F-4D97-AF65-F5344CB8AC3E}">
        <p14:creationId xmlns:p14="http://schemas.microsoft.com/office/powerpoint/2010/main" val="310042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a:t>Why WEX? </a:t>
            </a:r>
          </a:p>
        </p:txBody>
      </p:sp>
      <p:sp>
        <p:nvSpPr>
          <p:cNvPr id="3" name="Content Placeholder 2"/>
          <p:cNvSpPr>
            <a:spLocks noGrp="1"/>
          </p:cNvSpPr>
          <p:nvPr>
            <p:ph idx="1"/>
          </p:nvPr>
        </p:nvSpPr>
        <p:spPr>
          <a:xfrm>
            <a:off x="457200" y="1628800"/>
            <a:ext cx="8229600" cy="4497363"/>
          </a:xfrm>
        </p:spPr>
        <p:txBody>
          <a:bodyPr>
            <a:normAutofit fontScale="92500" lnSpcReduction="20000"/>
          </a:bodyPr>
          <a:lstStyle/>
          <a:p>
            <a:r>
              <a:rPr lang="en-GB"/>
              <a:t>To get a taste of‘ your intended/chosen career’</a:t>
            </a:r>
          </a:p>
          <a:p>
            <a:r>
              <a:rPr lang="en-GB"/>
              <a:t>Gain valuable employability skills.</a:t>
            </a:r>
          </a:p>
          <a:p>
            <a:r>
              <a:rPr lang="en-GB"/>
              <a:t>Find out what Employers are looking for.</a:t>
            </a:r>
          </a:p>
          <a:p>
            <a:r>
              <a:rPr lang="en-GB"/>
              <a:t>Experience for your future Apprenticeship/Job.</a:t>
            </a:r>
          </a:p>
          <a:p>
            <a:r>
              <a:rPr lang="en-GB"/>
              <a:t>Experience towards your CV. (Curriculum Vitae)</a:t>
            </a:r>
          </a:p>
          <a:p>
            <a:r>
              <a:rPr lang="en-GB"/>
              <a:t>Entry to University courses.</a:t>
            </a:r>
          </a:p>
          <a:p>
            <a:r>
              <a:rPr lang="en-GB"/>
              <a:t>Helps you to start your career plan.</a:t>
            </a:r>
          </a:p>
          <a:p>
            <a:r>
              <a:rPr lang="en-GB"/>
              <a:t>You can talk about this in interviews.</a:t>
            </a:r>
          </a:p>
          <a:p>
            <a:r>
              <a:rPr lang="en-GB"/>
              <a:t>Possibility of a Saturday job/part time job, if you impress. </a:t>
            </a:r>
          </a:p>
          <a:p>
            <a:endParaRPr lang="en-GB"/>
          </a:p>
        </p:txBody>
      </p:sp>
    </p:spTree>
    <p:extLst>
      <p:ext uri="{BB962C8B-B14F-4D97-AF65-F5344CB8AC3E}">
        <p14:creationId xmlns:p14="http://schemas.microsoft.com/office/powerpoint/2010/main" val="278922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a:t>Why WEX? </a:t>
            </a:r>
          </a:p>
        </p:txBody>
      </p:sp>
      <p:sp>
        <p:nvSpPr>
          <p:cNvPr id="3" name="Content Placeholder 2"/>
          <p:cNvSpPr>
            <a:spLocks noGrp="1"/>
          </p:cNvSpPr>
          <p:nvPr>
            <p:ph idx="1"/>
          </p:nvPr>
        </p:nvSpPr>
        <p:spPr>
          <a:xfrm>
            <a:off x="457200" y="1628800"/>
            <a:ext cx="8229600" cy="4497363"/>
          </a:xfrm>
        </p:spPr>
        <p:txBody>
          <a:bodyPr>
            <a:normAutofit/>
          </a:bodyPr>
          <a:lstStyle/>
          <a:p>
            <a:r>
              <a:rPr lang="en-GB"/>
              <a:t>it will improve your social skills, including  communication skills and listening skills.</a:t>
            </a:r>
          </a:p>
          <a:p>
            <a:r>
              <a:rPr lang="en-GB"/>
              <a:t>It will improve your emotional wellbeing and confidence.</a:t>
            </a:r>
          </a:p>
          <a:p>
            <a:r>
              <a:rPr lang="en-GB"/>
              <a:t>It will provide evidence of your skills and knowledge for Sixth form/College/Training applications, Higher Education applications  for job application forms and interviews</a:t>
            </a:r>
          </a:p>
          <a:p>
            <a:endParaRPr lang="en-GB"/>
          </a:p>
        </p:txBody>
      </p:sp>
    </p:spTree>
    <p:extLst>
      <p:ext uri="{BB962C8B-B14F-4D97-AF65-F5344CB8AC3E}">
        <p14:creationId xmlns:p14="http://schemas.microsoft.com/office/powerpoint/2010/main" val="195505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65704" cy="1143000"/>
          </a:xfrm>
        </p:spPr>
        <p:txBody>
          <a:bodyPr>
            <a:normAutofit/>
          </a:bodyPr>
          <a:lstStyle/>
          <a:p>
            <a:r>
              <a:rPr lang="en-GB" sz="2800">
                <a:solidFill>
                  <a:srgbClr val="FF0000"/>
                </a:solidFill>
              </a:rPr>
              <a:t>Where have some year 10s gone in the past?</a:t>
            </a:r>
          </a:p>
        </p:txBody>
      </p:sp>
      <p:sp>
        <p:nvSpPr>
          <p:cNvPr id="3" name="Content Placeholder 2"/>
          <p:cNvSpPr>
            <a:spLocks noGrp="1"/>
          </p:cNvSpPr>
          <p:nvPr>
            <p:ph idx="1"/>
          </p:nvPr>
        </p:nvSpPr>
        <p:spPr>
          <a:xfrm>
            <a:off x="128149" y="1126330"/>
            <a:ext cx="9158514" cy="5554690"/>
          </a:xfrm>
        </p:spPr>
        <p:txBody>
          <a:bodyPr vert="horz" lIns="91440" tIns="45720" rIns="91440" bIns="45720" rtlCol="0" anchor="t">
            <a:noAutofit/>
          </a:bodyPr>
          <a:lstStyle/>
          <a:p>
            <a:r>
              <a:rPr lang="en-GB" sz="2400"/>
              <a:t>Baches’ Solicitors – West Bromwich</a:t>
            </a:r>
          </a:p>
          <a:p>
            <a:r>
              <a:rPr lang="en-GB" sz="2400" err="1"/>
              <a:t>Geopost</a:t>
            </a:r>
            <a:r>
              <a:rPr lang="en-GB" sz="2400"/>
              <a:t> (DPD) - Oldbury</a:t>
            </a:r>
          </a:p>
          <a:p>
            <a:r>
              <a:rPr lang="en-GB" sz="2400" err="1"/>
              <a:t>Exol</a:t>
            </a:r>
            <a:r>
              <a:rPr lang="en-GB" sz="2400"/>
              <a:t> Lubricants - Wednesbury</a:t>
            </a:r>
          </a:p>
          <a:p>
            <a:r>
              <a:rPr lang="en-GB" sz="2400"/>
              <a:t>Orchard Veterinary Centre –Wednesbury/Oldbury</a:t>
            </a:r>
          </a:p>
          <a:p>
            <a:r>
              <a:rPr lang="en-GB" sz="2400"/>
              <a:t>Pets At Home - Walsall</a:t>
            </a:r>
          </a:p>
          <a:p>
            <a:r>
              <a:rPr lang="en-GB" sz="2400"/>
              <a:t>Ackers Adventure – Birmingham</a:t>
            </a:r>
          </a:p>
          <a:p>
            <a:r>
              <a:rPr lang="en-GB" sz="2400"/>
              <a:t>Midland Metro Network - Birmingham</a:t>
            </a:r>
          </a:p>
          <a:p>
            <a:r>
              <a:rPr lang="en-GB" sz="2400"/>
              <a:t>Qamar dental – Wednesbury</a:t>
            </a:r>
          </a:p>
          <a:p>
            <a:r>
              <a:rPr lang="en-GB" sz="2400"/>
              <a:t>Scope Charity Shop  - Wednesbury</a:t>
            </a:r>
          </a:p>
          <a:p>
            <a:r>
              <a:rPr lang="en-GB" sz="2400"/>
              <a:t>E&amp;S Motors – Walsall</a:t>
            </a:r>
          </a:p>
          <a:p>
            <a:r>
              <a:rPr lang="en-GB" sz="2400"/>
              <a:t>The Entertainer – Walsall / West Bromwich (toys shop) </a:t>
            </a:r>
          </a:p>
        </p:txBody>
      </p:sp>
    </p:spTree>
    <p:extLst>
      <p:ext uri="{BB962C8B-B14F-4D97-AF65-F5344CB8AC3E}">
        <p14:creationId xmlns:p14="http://schemas.microsoft.com/office/powerpoint/2010/main" val="245612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71" y="1268760"/>
            <a:ext cx="9144000" cy="4722515"/>
          </a:xfrm>
        </p:spPr>
        <p:txBody>
          <a:bodyPr>
            <a:noAutofit/>
          </a:bodyPr>
          <a:lstStyle/>
          <a:p>
            <a:r>
              <a:rPr lang="en-GB" sz="2400"/>
              <a:t>Sandwell Hospital / Walsall Manor Hospital</a:t>
            </a:r>
          </a:p>
          <a:p>
            <a:r>
              <a:rPr lang="en-GB" sz="2400"/>
              <a:t>Simply Gym - Walsall</a:t>
            </a:r>
          </a:p>
          <a:p>
            <a:r>
              <a:rPr lang="en-GB" sz="2400"/>
              <a:t>The Albion Foundation – West Bromwich</a:t>
            </a:r>
          </a:p>
          <a:p>
            <a:r>
              <a:rPr lang="en-GB" sz="2400"/>
              <a:t>University of Wolverhampton – Sports and Leisure</a:t>
            </a:r>
          </a:p>
          <a:p>
            <a:r>
              <a:rPr lang="en-GB" sz="2400"/>
              <a:t>Walsall Football Club – assisting with Football in primary schools</a:t>
            </a:r>
          </a:p>
          <a:p>
            <a:r>
              <a:rPr lang="en-GB" sz="2400"/>
              <a:t>Wonder years Day Nursery –Wednesbury</a:t>
            </a:r>
          </a:p>
          <a:p>
            <a:pPr marL="0" indent="0">
              <a:buNone/>
            </a:pPr>
            <a:endParaRPr lang="en-GB" sz="2400"/>
          </a:p>
          <a:p>
            <a:endParaRPr lang="en-GB" sz="2400"/>
          </a:p>
        </p:txBody>
      </p:sp>
      <p:sp>
        <p:nvSpPr>
          <p:cNvPr id="2" name="Rectangle 1">
            <a:extLst>
              <a:ext uri="{FF2B5EF4-FFF2-40B4-BE49-F238E27FC236}">
                <a16:creationId xmlns:a16="http://schemas.microsoft.com/office/drawing/2014/main" id="{41E7CD2A-D2C7-4C63-B8C5-D4B8B37F3EF6}"/>
              </a:ext>
            </a:extLst>
          </p:cNvPr>
          <p:cNvSpPr/>
          <p:nvPr/>
        </p:nvSpPr>
        <p:spPr>
          <a:xfrm>
            <a:off x="251520" y="4437112"/>
            <a:ext cx="864096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 have the opportunity to go anywhere in the UK, (as long as the Risk Assessment and Health and Safety are done and approved by SIPS).  The quicker you get your paperwork completed and handed in, the better chance you have of these checks being done. </a:t>
            </a:r>
          </a:p>
        </p:txBody>
      </p:sp>
      <p:pic>
        <p:nvPicPr>
          <p:cNvPr id="4" name="Recorded Sound">
            <a:hlinkClick r:id="" action="ppaction://media"/>
            <a:extLst>
              <a:ext uri="{FF2B5EF4-FFF2-40B4-BE49-F238E27FC236}">
                <a16:creationId xmlns:a16="http://schemas.microsoft.com/office/drawing/2014/main" id="{CB373853-066E-4C95-83E6-556C08784F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6416" y="692696"/>
            <a:ext cx="487363" cy="487363"/>
          </a:xfrm>
          <a:prstGeom prst="rect">
            <a:avLst/>
          </a:prstGeom>
        </p:spPr>
      </p:pic>
    </p:spTree>
    <p:extLst>
      <p:ext uri="{BB962C8B-B14F-4D97-AF65-F5344CB8AC3E}">
        <p14:creationId xmlns:p14="http://schemas.microsoft.com/office/powerpoint/2010/main" val="33302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472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87C12F-2DDD-4A38-A98E-07EEA4CEC109}"/>
              </a:ext>
            </a:extLst>
          </p:cNvPr>
          <p:cNvSpPr txBox="1">
            <a:spLocks/>
          </p:cNvSpPr>
          <p:nvPr/>
        </p:nvSpPr>
        <p:spPr>
          <a:xfrm>
            <a:off x="179512" y="1629118"/>
            <a:ext cx="8229600" cy="57606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How do I find a company to do WEX?</a:t>
            </a:r>
          </a:p>
          <a:p>
            <a:endParaRPr lang="en-GB"/>
          </a:p>
          <a:p>
            <a:endParaRPr lang="en-GB"/>
          </a:p>
          <a:p>
            <a:endParaRPr lang="en-GB"/>
          </a:p>
        </p:txBody>
      </p:sp>
      <p:sp>
        <p:nvSpPr>
          <p:cNvPr id="15" name="Rectangle 14">
            <a:extLst>
              <a:ext uri="{FF2B5EF4-FFF2-40B4-BE49-F238E27FC236}">
                <a16:creationId xmlns:a16="http://schemas.microsoft.com/office/drawing/2014/main" id="{8C8AE8DC-A7BA-423F-9CAA-53D4940403AD}"/>
              </a:ext>
            </a:extLst>
          </p:cNvPr>
          <p:cNvSpPr/>
          <p:nvPr/>
        </p:nvSpPr>
        <p:spPr>
          <a:xfrm>
            <a:off x="699773" y="2420024"/>
            <a:ext cx="676875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Click on the link to open the spreadsheet and research companies you are interested in.  </a:t>
            </a:r>
          </a:p>
        </p:txBody>
      </p:sp>
      <p:pic>
        <p:nvPicPr>
          <p:cNvPr id="4" name="Recorded Sound">
            <a:hlinkClick r:id="" action="ppaction://media"/>
            <a:extLst>
              <a:ext uri="{FF2B5EF4-FFF2-40B4-BE49-F238E27FC236}">
                <a16:creationId xmlns:a16="http://schemas.microsoft.com/office/drawing/2014/main" id="{B5C1BAB7-A98F-4D25-BE32-4052B99A9C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45506" y="1429787"/>
            <a:ext cx="487363" cy="487363"/>
          </a:xfrm>
          <a:prstGeom prst="rect">
            <a:avLst/>
          </a:prstGeom>
        </p:spPr>
      </p:pic>
      <p:sp>
        <p:nvSpPr>
          <p:cNvPr id="2" name="Rectangle 1">
            <a:extLst>
              <a:ext uri="{FF2B5EF4-FFF2-40B4-BE49-F238E27FC236}">
                <a16:creationId xmlns:a16="http://schemas.microsoft.com/office/drawing/2014/main" id="{640B986B-05AF-4EC0-A0AA-1C1304C16D8D}"/>
              </a:ext>
            </a:extLst>
          </p:cNvPr>
          <p:cNvSpPr/>
          <p:nvPr/>
        </p:nvSpPr>
        <p:spPr>
          <a:xfrm>
            <a:off x="610511" y="4322621"/>
            <a:ext cx="7318527"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u="sng">
                <a:solidFill>
                  <a:srgbClr val="0563C1"/>
                </a:solidFill>
                <a:effectLst/>
                <a:latin typeface="Calibri" panose="020F0502020204030204" pitchFamily="34" charset="0"/>
                <a:ea typeface="Calibri" panose="020F0502020204030204" pitchFamily="34" charset="0"/>
                <a:hlinkClick r:id="rId5"/>
              </a:rPr>
              <a:t>Su4L Y9 Day 6</a:t>
            </a:r>
            <a:r>
              <a:rPr lang="en-GB" sz="1800" u="sng">
                <a:solidFill>
                  <a:srgbClr val="0563C1"/>
                </a:solidFill>
                <a:effectLst/>
                <a:latin typeface="Calibri" panose="020F0502020204030204" pitchFamily="34" charset="0"/>
                <a:ea typeface="Calibri" panose="020F0502020204030204" pitchFamily="34" charset="0"/>
              </a:rPr>
              <a:t>: all the resources you need on SU4L day 6 are here</a:t>
            </a:r>
            <a:endParaRPr lang="en-GB"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44556185"/>
      </p:ext>
    </p:extLst>
  </p:cSld>
  <p:clrMapOvr>
    <a:masterClrMapping/>
  </p:clrMapOvr>
  <mc:AlternateContent xmlns:mc="http://schemas.openxmlformats.org/markup-compatibility/2006" xmlns:p14="http://schemas.microsoft.com/office/powerpoint/2010/main">
    <mc:Choice Requires="p14">
      <p:transition spd="slow" p14:dur="2000" advTm="94598"/>
    </mc:Choice>
    <mc:Fallback xmlns="">
      <p:transition spd="slow" advTm="94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EB64-8D91-4888-859A-1561A9F83757}"/>
              </a:ext>
            </a:extLst>
          </p:cNvPr>
          <p:cNvSpPr>
            <a:spLocks noGrp="1"/>
          </p:cNvSpPr>
          <p:nvPr>
            <p:ph type="title"/>
          </p:nvPr>
        </p:nvSpPr>
        <p:spPr>
          <a:xfrm>
            <a:off x="251520" y="980728"/>
            <a:ext cx="8784976" cy="1143000"/>
          </a:xfrm>
        </p:spPr>
        <p:txBody>
          <a:bodyPr>
            <a:normAutofit fontScale="90000"/>
          </a:bodyPr>
          <a:lstStyle/>
          <a:p>
            <a:r>
              <a:rPr lang="en-GB"/>
              <a:t>Requesting an email address to be whitelisted /unblocked</a:t>
            </a:r>
          </a:p>
        </p:txBody>
      </p:sp>
      <p:sp>
        <p:nvSpPr>
          <p:cNvPr id="3" name="Content Placeholder 2">
            <a:extLst>
              <a:ext uri="{FF2B5EF4-FFF2-40B4-BE49-F238E27FC236}">
                <a16:creationId xmlns:a16="http://schemas.microsoft.com/office/drawing/2014/main" id="{2E6FCA22-1F6D-423F-899B-8EB264784AC6}"/>
              </a:ext>
            </a:extLst>
          </p:cNvPr>
          <p:cNvSpPr>
            <a:spLocks noGrp="1"/>
          </p:cNvSpPr>
          <p:nvPr>
            <p:ph idx="1"/>
          </p:nvPr>
        </p:nvSpPr>
        <p:spPr/>
        <p:txBody>
          <a:bodyPr vert="horz" lIns="91440" tIns="45720" rIns="91440" bIns="45720" rtlCol="0" anchor="t">
            <a:normAutofit/>
          </a:bodyPr>
          <a:lstStyle/>
          <a:p>
            <a:endParaRPr lang="en-GB"/>
          </a:p>
          <a:p>
            <a:endParaRPr lang="en-GB"/>
          </a:p>
        </p:txBody>
      </p:sp>
      <p:pic>
        <p:nvPicPr>
          <p:cNvPr id="4" name="Recorded Sound">
            <a:hlinkClick r:id="" action="ppaction://media"/>
            <a:extLst>
              <a:ext uri="{FF2B5EF4-FFF2-40B4-BE49-F238E27FC236}">
                <a16:creationId xmlns:a16="http://schemas.microsoft.com/office/drawing/2014/main" id="{E47085E9-56FF-40A7-96B3-190AFC06B4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6416" y="244474"/>
            <a:ext cx="487363" cy="487363"/>
          </a:xfrm>
          <a:prstGeom prst="rect">
            <a:avLst/>
          </a:prstGeom>
        </p:spPr>
      </p:pic>
      <p:sp>
        <p:nvSpPr>
          <p:cNvPr id="5" name="TextBox 4">
            <a:extLst>
              <a:ext uri="{FF2B5EF4-FFF2-40B4-BE49-F238E27FC236}">
                <a16:creationId xmlns:a16="http://schemas.microsoft.com/office/drawing/2014/main" id="{87C49839-F22D-2BFE-7C6E-42D6DFF7BBB2}"/>
              </a:ext>
            </a:extLst>
          </p:cNvPr>
          <p:cNvSpPr txBox="1"/>
          <p:nvPr/>
        </p:nvSpPr>
        <p:spPr>
          <a:xfrm>
            <a:off x="653143" y="4481286"/>
            <a:ext cx="64080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Year 10 WEX Email address request (2027 – Fill in form</a:t>
            </a:r>
            <a:endParaRPr lang="en-US"/>
          </a:p>
          <a:p>
            <a:pPr algn="ctr"/>
            <a:endParaRPr lang="en-GB"/>
          </a:p>
        </p:txBody>
      </p:sp>
    </p:spTree>
    <p:extLst>
      <p:ext uri="{BB962C8B-B14F-4D97-AF65-F5344CB8AC3E}">
        <p14:creationId xmlns:p14="http://schemas.microsoft.com/office/powerpoint/2010/main" val="11333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Wood Gree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od Green Theme" id="{BB6F7055-D9AA-436C-BBA5-050C3E81EB07}" vid="{1EEBBA58-0821-44F8-BF51-D6A8F7A98B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96b7e26-7754-4b51-91c5-8370201375e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9AF97C2EB6F945A77ACEADD4667D81" ma:contentTypeVersion="13" ma:contentTypeDescription="Create a new document." ma:contentTypeScope="" ma:versionID="0088243081d1282bbb0d7e8fd33e47da">
  <xsd:schema xmlns:xsd="http://www.w3.org/2001/XMLSchema" xmlns:xs="http://www.w3.org/2001/XMLSchema" xmlns:p="http://schemas.microsoft.com/office/2006/metadata/properties" xmlns:ns2="996ec48d-87c0-459e-abda-189e351c7ced" xmlns:ns3="e96b7e26-7754-4b51-91c5-8370201375ea" targetNamespace="http://schemas.microsoft.com/office/2006/metadata/properties" ma:root="true" ma:fieldsID="e92c596558c3320f63f38570ab6f5046" ns2:_="" ns3:_="">
    <xsd:import namespace="996ec48d-87c0-459e-abda-189e351c7ced"/>
    <xsd:import namespace="e96b7e26-7754-4b51-91c5-8370201375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ec48d-87c0-459e-abda-189e351c7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6b7e26-7754-4b51-91c5-8370201375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1F16A-4EB8-49EA-834C-CC836D01AAA6}">
  <ds:schemaRefs>
    <ds:schemaRef ds:uri="http://purl.org/dc/terms/"/>
    <ds:schemaRef ds:uri="http://purl.org/dc/dcmitype/"/>
    <ds:schemaRef ds:uri="http://schemas.microsoft.com/office/2006/documentManagement/types"/>
    <ds:schemaRef ds:uri="http://www.w3.org/XML/1998/namespace"/>
    <ds:schemaRef ds:uri="e96b7e26-7754-4b51-91c5-8370201375ea"/>
    <ds:schemaRef ds:uri="http://schemas.microsoft.com/office/infopath/2007/PartnerControls"/>
    <ds:schemaRef ds:uri="http://purl.org/dc/elements/1.1/"/>
    <ds:schemaRef ds:uri="http://schemas.openxmlformats.org/package/2006/metadata/core-properties"/>
    <ds:schemaRef ds:uri="996ec48d-87c0-459e-abda-189e351c7ced"/>
    <ds:schemaRef ds:uri="http://schemas.microsoft.com/office/2006/metadata/properties"/>
  </ds:schemaRefs>
</ds:datastoreItem>
</file>

<file path=customXml/itemProps2.xml><?xml version="1.0" encoding="utf-8"?>
<ds:datastoreItem xmlns:ds="http://schemas.openxmlformats.org/officeDocument/2006/customXml" ds:itemID="{E7361D1E-B464-458D-B8C7-A2495B235758}">
  <ds:schemaRefs>
    <ds:schemaRef ds:uri="http://schemas.microsoft.com/sharepoint/v3/contenttype/forms"/>
  </ds:schemaRefs>
</ds:datastoreItem>
</file>

<file path=customXml/itemProps3.xml><?xml version="1.0" encoding="utf-8"?>
<ds:datastoreItem xmlns:ds="http://schemas.openxmlformats.org/officeDocument/2006/customXml" ds:itemID="{04D31AAE-73F8-4A6C-A2CF-8F8B0CA0B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ec48d-87c0-459e-abda-189e351c7ced"/>
    <ds:schemaRef ds:uri="e96b7e26-7754-4b51-91c5-8370201375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908</Words>
  <Application>Microsoft Office PowerPoint</Application>
  <PresentationFormat>On-screen Show (4:3)</PresentationFormat>
  <Paragraphs>68</Paragraphs>
  <Slides>12</Slides>
  <Notes>0</Notes>
  <HiddenSlides>0</HiddenSlides>
  <MMClips>5</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Wood Green Theme</vt:lpstr>
      <vt:lpstr>Office Theme</vt:lpstr>
      <vt:lpstr>Work Experience 2027</vt:lpstr>
      <vt:lpstr> Population 1   Monday 19th to Friday 23rd April 2027 </vt:lpstr>
      <vt:lpstr>What placement can I do?  </vt:lpstr>
      <vt:lpstr>Why WEX? </vt:lpstr>
      <vt:lpstr>Why WEX? </vt:lpstr>
      <vt:lpstr>Where have some year 10s gone in the past?</vt:lpstr>
      <vt:lpstr>PowerPoint Presentation</vt:lpstr>
      <vt:lpstr>PowerPoint Presentation</vt:lpstr>
      <vt:lpstr>Requesting an email address to be whitelisted /unblocked</vt:lpstr>
      <vt:lpstr>Work Experience email template:</vt:lpstr>
      <vt:lpstr>Applying to Sandwell Council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Experience 2015</dc:title>
  <dc:creator>Amanda Birch</dc:creator>
  <cp:lastModifiedBy>Mr J Uppal</cp:lastModifiedBy>
  <cp:revision>2</cp:revision>
  <dcterms:created xsi:type="dcterms:W3CDTF">2015-03-10T16:55:59Z</dcterms:created>
  <dcterms:modified xsi:type="dcterms:W3CDTF">2026-07-20T09:44:23Z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0x010100199AF97C2EB6F945A77ACEADD4667D81</vt:lpwstr>
  </property>
  <property fmtid="{D5CDD505-2E9C-101B-9397-08002B2CF9AE}" pid="3" name="MediaServiceImageTags">
    <vt:lpwstr/>
  </property>
  <property fmtid="{D5CDD505-2E9C-101B-9397-08002B2CF9AE}" pid="4" name="Order">
    <vt:lpwstr>4823300.00000000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